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33"/>
  </p:handoutMasterIdLst>
  <p:sldIdLst>
    <p:sldId id="257" r:id="rId2"/>
    <p:sldId id="258" r:id="rId3"/>
    <p:sldId id="283" r:id="rId4"/>
    <p:sldId id="284" r:id="rId5"/>
    <p:sldId id="259" r:id="rId6"/>
    <p:sldId id="285" r:id="rId7"/>
    <p:sldId id="260" r:id="rId8"/>
    <p:sldId id="261" r:id="rId9"/>
    <p:sldId id="262" r:id="rId10"/>
    <p:sldId id="287" r:id="rId11"/>
    <p:sldId id="263" r:id="rId12"/>
    <p:sldId id="264" r:id="rId13"/>
    <p:sldId id="265" r:id="rId14"/>
    <p:sldId id="266" r:id="rId15"/>
    <p:sldId id="268" r:id="rId16"/>
    <p:sldId id="269" r:id="rId17"/>
    <p:sldId id="270" r:id="rId18"/>
    <p:sldId id="271" r:id="rId19"/>
    <p:sldId id="286" r:id="rId20"/>
    <p:sldId id="272" r:id="rId21"/>
    <p:sldId id="273" r:id="rId22"/>
    <p:sldId id="274" r:id="rId23"/>
    <p:sldId id="275" r:id="rId24"/>
    <p:sldId id="276" r:id="rId25"/>
    <p:sldId id="277" r:id="rId26"/>
    <p:sldId id="278" r:id="rId27"/>
    <p:sldId id="279" r:id="rId28"/>
    <p:sldId id="280" r:id="rId29"/>
    <p:sldId id="281" r:id="rId30"/>
    <p:sldId id="288" r:id="rId31"/>
    <p:sldId id="282" r:id="rId32"/>
  </p:sldIdLst>
  <p:sldSz cx="9144000" cy="6858000" type="screen4x3"/>
  <p:notesSz cx="6799263" cy="9929813"/>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CEB5"/>
    <a:srgbClr val="58A5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5" d="100"/>
          <a:sy n="105" d="100"/>
        </p:scale>
        <p:origin x="118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863" y="0"/>
            <a:ext cx="2946400"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88" y="0"/>
            <a:ext cx="2946400" cy="496888"/>
          </a:xfrm>
          <a:prstGeom prst="rect">
            <a:avLst/>
          </a:prstGeom>
        </p:spPr>
        <p:txBody>
          <a:bodyPr vert="horz" lIns="91440" tIns="45720" rIns="91440" bIns="45720" rtlCol="1"/>
          <a:lstStyle>
            <a:lvl1pPr algn="l">
              <a:defRPr sz="1200"/>
            </a:lvl1pPr>
          </a:lstStyle>
          <a:p>
            <a:fld id="{9D05BD14-6F7D-4672-8B05-7756FA66C165}" type="datetimeFigureOut">
              <a:rPr lang="he-IL" smtClean="0"/>
              <a:t>כ"ג/סיון/תשע"ט</a:t>
            </a:fld>
            <a:endParaRPr lang="he-IL"/>
          </a:p>
        </p:txBody>
      </p:sp>
      <p:sp>
        <p:nvSpPr>
          <p:cNvPr id="4" name="מציין מיקום של כותרת תחתונה 3"/>
          <p:cNvSpPr>
            <a:spLocks noGrp="1"/>
          </p:cNvSpPr>
          <p:nvPr>
            <p:ph type="ftr" sz="quarter" idx="2"/>
          </p:nvPr>
        </p:nvSpPr>
        <p:spPr>
          <a:xfrm>
            <a:off x="3852863" y="9431338"/>
            <a:ext cx="2946400" cy="496887"/>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88" y="9431338"/>
            <a:ext cx="2946400" cy="496887"/>
          </a:xfrm>
          <a:prstGeom prst="rect">
            <a:avLst/>
          </a:prstGeom>
        </p:spPr>
        <p:txBody>
          <a:bodyPr vert="horz" lIns="91440" tIns="45720" rIns="91440" bIns="45720" rtlCol="1" anchor="b"/>
          <a:lstStyle>
            <a:lvl1pPr algn="l">
              <a:defRPr sz="1200"/>
            </a:lvl1pPr>
          </a:lstStyle>
          <a:p>
            <a:fld id="{53769C27-93AB-4467-9D60-BD4AA2030BD9}" type="slidenum">
              <a:rPr lang="he-IL" smtClean="0"/>
              <a:t>‹#›</a:t>
            </a:fld>
            <a:endParaRPr lang="he-IL"/>
          </a:p>
        </p:txBody>
      </p:sp>
    </p:spTree>
    <p:extLst>
      <p:ext uri="{BB962C8B-B14F-4D97-AF65-F5344CB8AC3E}">
        <p14:creationId xmlns:p14="http://schemas.microsoft.com/office/powerpoint/2010/main" val="9949342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5615FAE4-97DE-419E-A94F-C6E100D41794}" type="datetimeFigureOut">
              <a:rPr lang="he-IL" smtClean="0"/>
              <a:t>כ"ג/סיון/תשע"ט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A70BE3E-B0B6-49C7-AC27-C34944750CBE}" type="slidenum">
              <a:rPr lang="he-IL" smtClean="0"/>
              <a:t>‹#›</a:t>
            </a:fld>
            <a:endParaRPr lang="he-IL"/>
          </a:p>
        </p:txBody>
      </p:sp>
    </p:spTree>
    <p:extLst>
      <p:ext uri="{BB962C8B-B14F-4D97-AF65-F5344CB8AC3E}">
        <p14:creationId xmlns:p14="http://schemas.microsoft.com/office/powerpoint/2010/main" val="1509457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615FAE4-97DE-419E-A94F-C6E100D41794}" type="datetimeFigureOut">
              <a:rPr lang="he-IL" smtClean="0"/>
              <a:t>כ"ג/סיון/תשע"ט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A70BE3E-B0B6-49C7-AC27-C34944750CBE}" type="slidenum">
              <a:rPr lang="he-IL" smtClean="0"/>
              <a:t>‹#›</a:t>
            </a:fld>
            <a:endParaRPr lang="he-IL"/>
          </a:p>
        </p:txBody>
      </p:sp>
    </p:spTree>
    <p:extLst>
      <p:ext uri="{BB962C8B-B14F-4D97-AF65-F5344CB8AC3E}">
        <p14:creationId xmlns:p14="http://schemas.microsoft.com/office/powerpoint/2010/main" val="562830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615FAE4-97DE-419E-A94F-C6E100D41794}" type="datetimeFigureOut">
              <a:rPr lang="he-IL" smtClean="0"/>
              <a:t>כ"ג/סיון/תשע"ט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A70BE3E-B0B6-49C7-AC27-C34944750CBE}" type="slidenum">
              <a:rPr lang="he-IL" smtClean="0"/>
              <a:t>‹#›</a:t>
            </a:fld>
            <a:endParaRPr lang="he-IL"/>
          </a:p>
        </p:txBody>
      </p:sp>
    </p:spTree>
    <p:extLst>
      <p:ext uri="{BB962C8B-B14F-4D97-AF65-F5344CB8AC3E}">
        <p14:creationId xmlns:p14="http://schemas.microsoft.com/office/powerpoint/2010/main" val="3223340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615FAE4-97DE-419E-A94F-C6E100D41794}" type="datetimeFigureOut">
              <a:rPr lang="he-IL" smtClean="0"/>
              <a:t>כ"ג/סיון/תשע"ט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A70BE3E-B0B6-49C7-AC27-C34944750CBE}" type="slidenum">
              <a:rPr lang="he-IL" smtClean="0"/>
              <a:t>‹#›</a:t>
            </a:fld>
            <a:endParaRPr lang="he-IL"/>
          </a:p>
        </p:txBody>
      </p:sp>
    </p:spTree>
    <p:extLst>
      <p:ext uri="{BB962C8B-B14F-4D97-AF65-F5344CB8AC3E}">
        <p14:creationId xmlns:p14="http://schemas.microsoft.com/office/powerpoint/2010/main" val="3531791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5615FAE4-97DE-419E-A94F-C6E100D41794}" type="datetimeFigureOut">
              <a:rPr lang="he-IL" smtClean="0"/>
              <a:t>כ"ג/סיון/תשע"ט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A70BE3E-B0B6-49C7-AC27-C34944750CBE}" type="slidenum">
              <a:rPr lang="he-IL" smtClean="0"/>
              <a:t>‹#›</a:t>
            </a:fld>
            <a:endParaRPr lang="he-IL"/>
          </a:p>
        </p:txBody>
      </p:sp>
    </p:spTree>
    <p:extLst>
      <p:ext uri="{BB962C8B-B14F-4D97-AF65-F5344CB8AC3E}">
        <p14:creationId xmlns:p14="http://schemas.microsoft.com/office/powerpoint/2010/main" val="4154077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5615FAE4-97DE-419E-A94F-C6E100D41794}" type="datetimeFigureOut">
              <a:rPr lang="he-IL" smtClean="0"/>
              <a:t>כ"ג/סיון/תשע"ט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A70BE3E-B0B6-49C7-AC27-C34944750CBE}" type="slidenum">
              <a:rPr lang="he-IL" smtClean="0"/>
              <a:t>‹#›</a:t>
            </a:fld>
            <a:endParaRPr lang="he-IL"/>
          </a:p>
        </p:txBody>
      </p:sp>
    </p:spTree>
    <p:extLst>
      <p:ext uri="{BB962C8B-B14F-4D97-AF65-F5344CB8AC3E}">
        <p14:creationId xmlns:p14="http://schemas.microsoft.com/office/powerpoint/2010/main" val="1330006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5615FAE4-97DE-419E-A94F-C6E100D41794}" type="datetimeFigureOut">
              <a:rPr lang="he-IL" smtClean="0"/>
              <a:t>כ"ג/סיון/תשע"ט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A70BE3E-B0B6-49C7-AC27-C34944750CBE}" type="slidenum">
              <a:rPr lang="he-IL" smtClean="0"/>
              <a:t>‹#›</a:t>
            </a:fld>
            <a:endParaRPr lang="he-IL"/>
          </a:p>
        </p:txBody>
      </p:sp>
    </p:spTree>
    <p:extLst>
      <p:ext uri="{BB962C8B-B14F-4D97-AF65-F5344CB8AC3E}">
        <p14:creationId xmlns:p14="http://schemas.microsoft.com/office/powerpoint/2010/main" val="123747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5615FAE4-97DE-419E-A94F-C6E100D41794}" type="datetimeFigureOut">
              <a:rPr lang="he-IL" smtClean="0"/>
              <a:t>כ"ג/סיון/תשע"ט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A70BE3E-B0B6-49C7-AC27-C34944750CBE}" type="slidenum">
              <a:rPr lang="he-IL" smtClean="0"/>
              <a:t>‹#›</a:t>
            </a:fld>
            <a:endParaRPr lang="he-IL"/>
          </a:p>
        </p:txBody>
      </p:sp>
    </p:spTree>
    <p:extLst>
      <p:ext uri="{BB962C8B-B14F-4D97-AF65-F5344CB8AC3E}">
        <p14:creationId xmlns:p14="http://schemas.microsoft.com/office/powerpoint/2010/main" val="4160539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5615FAE4-97DE-419E-A94F-C6E100D41794}" type="datetimeFigureOut">
              <a:rPr lang="he-IL" smtClean="0"/>
              <a:t>כ"ג/סיון/תשע"ט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A70BE3E-B0B6-49C7-AC27-C34944750CBE}" type="slidenum">
              <a:rPr lang="he-IL" smtClean="0"/>
              <a:t>‹#›</a:t>
            </a:fld>
            <a:endParaRPr lang="he-IL"/>
          </a:p>
        </p:txBody>
      </p:sp>
    </p:spTree>
    <p:extLst>
      <p:ext uri="{BB962C8B-B14F-4D97-AF65-F5344CB8AC3E}">
        <p14:creationId xmlns:p14="http://schemas.microsoft.com/office/powerpoint/2010/main" val="3586237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615FAE4-97DE-419E-A94F-C6E100D41794}" type="datetimeFigureOut">
              <a:rPr lang="he-IL" smtClean="0"/>
              <a:t>כ"ג/סיון/תשע"ט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A70BE3E-B0B6-49C7-AC27-C34944750CBE}" type="slidenum">
              <a:rPr lang="he-IL" smtClean="0"/>
              <a:t>‹#›</a:t>
            </a:fld>
            <a:endParaRPr lang="he-IL"/>
          </a:p>
        </p:txBody>
      </p:sp>
    </p:spTree>
    <p:extLst>
      <p:ext uri="{BB962C8B-B14F-4D97-AF65-F5344CB8AC3E}">
        <p14:creationId xmlns:p14="http://schemas.microsoft.com/office/powerpoint/2010/main" val="264227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615FAE4-97DE-419E-A94F-C6E100D41794}" type="datetimeFigureOut">
              <a:rPr lang="he-IL" smtClean="0"/>
              <a:t>כ"ג/סיון/תשע"ט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A70BE3E-B0B6-49C7-AC27-C34944750CBE}" type="slidenum">
              <a:rPr lang="he-IL" smtClean="0"/>
              <a:t>‹#›</a:t>
            </a:fld>
            <a:endParaRPr lang="he-IL"/>
          </a:p>
        </p:txBody>
      </p:sp>
    </p:spTree>
    <p:extLst>
      <p:ext uri="{BB962C8B-B14F-4D97-AF65-F5344CB8AC3E}">
        <p14:creationId xmlns:p14="http://schemas.microsoft.com/office/powerpoint/2010/main" val="2376710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615FAE4-97DE-419E-A94F-C6E100D41794}" type="datetimeFigureOut">
              <a:rPr lang="he-IL" smtClean="0"/>
              <a:t>כ"ג/סיון/תשע"ט</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A70BE3E-B0B6-49C7-AC27-C34944750CBE}" type="slidenum">
              <a:rPr lang="he-IL" smtClean="0"/>
              <a:t>‹#›</a:t>
            </a:fld>
            <a:endParaRPr lang="he-IL"/>
          </a:p>
        </p:txBody>
      </p:sp>
    </p:spTree>
    <p:extLst>
      <p:ext uri="{BB962C8B-B14F-4D97-AF65-F5344CB8AC3E}">
        <p14:creationId xmlns:p14="http://schemas.microsoft.com/office/powerpoint/2010/main" val="2962432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תמונה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2225"/>
            <a:ext cx="9144000" cy="608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מלבן 4"/>
          <p:cNvSpPr/>
          <p:nvPr/>
        </p:nvSpPr>
        <p:spPr>
          <a:xfrm>
            <a:off x="-53975" y="-26988"/>
            <a:ext cx="9256713" cy="6107113"/>
          </a:xfrm>
          <a:prstGeom prst="rect">
            <a:avLst/>
          </a:prstGeom>
          <a:solidFill>
            <a:schemeClr val="bg1">
              <a:lumMod val="50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13" name="מלבן מעוגל 12"/>
          <p:cNvSpPr/>
          <p:nvPr/>
        </p:nvSpPr>
        <p:spPr>
          <a:xfrm>
            <a:off x="359416" y="0"/>
            <a:ext cx="2016125" cy="1349375"/>
          </a:xfrm>
          <a:prstGeom prst="roundRect">
            <a:avLst/>
          </a:prstGeom>
          <a:solidFill>
            <a:srgbClr val="59A58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3077" name="TextBox 6"/>
          <p:cNvSpPr txBox="1">
            <a:spLocks noChangeArrowheads="1"/>
          </p:cNvSpPr>
          <p:nvPr/>
        </p:nvSpPr>
        <p:spPr bwMode="auto">
          <a:xfrm>
            <a:off x="269298" y="30788"/>
            <a:ext cx="219635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600" dirty="0">
                <a:solidFill>
                  <a:schemeClr val="bg1"/>
                </a:solidFill>
                <a:latin typeface="Alef"/>
                <a:ea typeface="Alef"/>
                <a:cs typeface="Alef"/>
              </a:rPr>
              <a:t>תובענות </a:t>
            </a:r>
            <a:r>
              <a:rPr lang="he-IL" altLang="he-IL" sz="1600" dirty="0" smtClean="0">
                <a:solidFill>
                  <a:schemeClr val="bg1"/>
                </a:solidFill>
                <a:latin typeface="Alef"/>
                <a:ea typeface="Alef"/>
                <a:cs typeface="Alef"/>
              </a:rPr>
              <a:t>ייצוגיות</a:t>
            </a:r>
          </a:p>
          <a:p>
            <a:pPr algn="ctr" rtl="0">
              <a:spcBef>
                <a:spcPct val="0"/>
              </a:spcBef>
              <a:buFontTx/>
              <a:buNone/>
            </a:pPr>
            <a:r>
              <a:rPr lang="he-IL" altLang="he-IL" sz="1600" dirty="0" smtClean="0">
                <a:solidFill>
                  <a:schemeClr val="bg1"/>
                </a:solidFill>
                <a:latin typeface="Alef"/>
                <a:ea typeface="Alef"/>
                <a:cs typeface="Alef"/>
              </a:rPr>
              <a:t>השתלמות </a:t>
            </a:r>
            <a:r>
              <a:rPr lang="he-IL" altLang="he-IL" sz="1600" dirty="0">
                <a:solidFill>
                  <a:schemeClr val="bg1"/>
                </a:solidFill>
                <a:latin typeface="Alef"/>
                <a:ea typeface="Alef"/>
                <a:cs typeface="Alef"/>
              </a:rPr>
              <a:t>עומק למתחילים</a:t>
            </a:r>
          </a:p>
          <a:p>
            <a:pPr algn="ctr" rtl="0">
              <a:spcBef>
                <a:spcPct val="0"/>
              </a:spcBef>
              <a:buFontTx/>
              <a:buNone/>
            </a:pPr>
            <a:endParaRPr lang="he-IL" altLang="he-IL" sz="1000" dirty="0">
              <a:solidFill>
                <a:schemeClr val="bg1"/>
              </a:solidFill>
              <a:latin typeface="Alef"/>
              <a:ea typeface="Alef"/>
              <a:cs typeface="Alef"/>
            </a:endParaRPr>
          </a:p>
          <a:p>
            <a:pPr algn="ctr" rtl="0">
              <a:spcBef>
                <a:spcPct val="0"/>
              </a:spcBef>
              <a:buFontTx/>
              <a:buNone/>
            </a:pPr>
            <a:r>
              <a:rPr lang="he-IL" altLang="he-IL" sz="1400" dirty="0">
                <a:solidFill>
                  <a:schemeClr val="bg1"/>
                </a:solidFill>
                <a:latin typeface="Alef"/>
                <a:ea typeface="Alef"/>
                <a:cs typeface="Alef"/>
              </a:rPr>
              <a:t>יולי, 2019</a:t>
            </a:r>
          </a:p>
        </p:txBody>
      </p:sp>
      <p:sp>
        <p:nvSpPr>
          <p:cNvPr id="3078" name="TextBox 7"/>
          <p:cNvSpPr txBox="1">
            <a:spLocks noChangeArrowheads="1"/>
          </p:cNvSpPr>
          <p:nvPr/>
        </p:nvSpPr>
        <p:spPr bwMode="auto">
          <a:xfrm>
            <a:off x="2016125" y="2924944"/>
            <a:ext cx="48768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2600" b="1" dirty="0">
                <a:solidFill>
                  <a:schemeClr val="bg1"/>
                </a:solidFill>
                <a:latin typeface="Alef"/>
                <a:ea typeface="Alef"/>
                <a:cs typeface="Alef"/>
              </a:rPr>
              <a:t>עו"ד הדס </a:t>
            </a:r>
            <a:r>
              <a:rPr lang="he-IL" altLang="he-IL" sz="2600" b="1" dirty="0" smtClean="0">
                <a:solidFill>
                  <a:schemeClr val="bg1"/>
                </a:solidFill>
                <a:latin typeface="Alef"/>
                <a:ea typeface="Alef"/>
                <a:cs typeface="Alef"/>
              </a:rPr>
              <a:t>בקל</a:t>
            </a:r>
            <a:r>
              <a:rPr lang="he-IL" altLang="he-IL" sz="2600" dirty="0">
                <a:solidFill>
                  <a:schemeClr val="bg1"/>
                </a:solidFill>
                <a:latin typeface="Alef"/>
                <a:ea typeface="Alef"/>
                <a:cs typeface="Alef"/>
              </a:rPr>
              <a:t/>
            </a:r>
            <a:br>
              <a:rPr lang="he-IL" altLang="he-IL" sz="2600" dirty="0">
                <a:solidFill>
                  <a:schemeClr val="bg1"/>
                </a:solidFill>
                <a:latin typeface="Alef"/>
                <a:ea typeface="Alef"/>
                <a:cs typeface="Alef"/>
              </a:rPr>
            </a:br>
            <a:endParaRPr lang="he-IL" altLang="he-IL" sz="2600" dirty="0">
              <a:solidFill>
                <a:schemeClr val="bg1"/>
              </a:solidFill>
              <a:latin typeface="Alef"/>
              <a:ea typeface="Alef"/>
              <a:cs typeface="Alef"/>
            </a:endParaRPr>
          </a:p>
        </p:txBody>
      </p:sp>
      <p:sp>
        <p:nvSpPr>
          <p:cNvPr id="3079" name="TextBox 8"/>
          <p:cNvSpPr txBox="1">
            <a:spLocks noChangeArrowheads="1"/>
          </p:cNvSpPr>
          <p:nvPr/>
        </p:nvSpPr>
        <p:spPr bwMode="auto">
          <a:xfrm>
            <a:off x="836613" y="2276475"/>
            <a:ext cx="74279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3000" b="1" dirty="0">
                <a:solidFill>
                  <a:schemeClr val="bg1"/>
                </a:solidFill>
                <a:latin typeface="Alef"/>
                <a:ea typeface="Alef"/>
                <a:cs typeface="Alef"/>
              </a:rPr>
              <a:t>חוק תובענות ייצוגיות – רקע היסטורי</a:t>
            </a:r>
          </a:p>
          <a:p>
            <a:pPr algn="ctr" rtl="0">
              <a:spcBef>
                <a:spcPct val="0"/>
              </a:spcBef>
              <a:buFontTx/>
              <a:buNone/>
            </a:pPr>
            <a:endParaRPr lang="he-IL" altLang="he-IL" sz="3000" dirty="0">
              <a:solidFill>
                <a:schemeClr val="bg1"/>
              </a:solidFill>
              <a:latin typeface="Arial" pitchFamily="34" charset="0"/>
            </a:endParaRPr>
          </a:p>
        </p:txBody>
      </p:sp>
      <p:pic>
        <p:nvPicPr>
          <p:cNvPr id="3080" name="תמונה 1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221386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מלבן 16"/>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8195"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8196" name="TextBox 1"/>
          <p:cNvSpPr txBox="1">
            <a:spLocks noChangeArrowheads="1"/>
          </p:cNvSpPr>
          <p:nvPr/>
        </p:nvSpPr>
        <p:spPr bwMode="auto">
          <a:xfrm>
            <a:off x="17463" y="188913"/>
            <a:ext cx="9144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lnSpc>
                <a:spcPct val="150000"/>
              </a:lnSpc>
              <a:spcBef>
                <a:spcPct val="0"/>
              </a:spcBef>
              <a:buNone/>
            </a:pPr>
            <a:r>
              <a:rPr lang="he-IL" altLang="he-IL" sz="3000" b="1" dirty="0">
                <a:solidFill>
                  <a:srgbClr val="58A589"/>
                </a:solidFill>
                <a:latin typeface="Alef"/>
                <a:ea typeface="Alef"/>
                <a:cs typeface="Alef"/>
              </a:rPr>
              <a:t>דוגמאות לנושאים הכלולים בתוספת השניה</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8198"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346868" y="980728"/>
            <a:ext cx="8450263" cy="46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285750" indent="-285750" algn="just" eaLnBrk="1" hangingPunct="1">
              <a:lnSpc>
                <a:spcPct val="150000"/>
              </a:lnSpc>
              <a:buFont typeface="Wingdings" panose="05000000000000000000" pitchFamily="2" charset="2"/>
              <a:buChar char="§"/>
              <a:defRPr/>
            </a:pPr>
            <a:r>
              <a:rPr lang="he-IL" altLang="he-IL" sz="2000" b="1" kern="0" dirty="0">
                <a:latin typeface="Alef" panose="00000500000000000000" pitchFamily="2" charset="-79"/>
                <a:cs typeface="Alef" panose="00000500000000000000" pitchFamily="2" charset="-79"/>
              </a:rPr>
              <a:t>פריט 2 </a:t>
            </a:r>
            <a:r>
              <a:rPr lang="he-IL" altLang="he-IL" sz="2000" kern="0" dirty="0">
                <a:latin typeface="Alef" panose="00000500000000000000" pitchFamily="2" charset="-79"/>
                <a:cs typeface="Alef" panose="00000500000000000000" pitchFamily="2" charset="-79"/>
              </a:rPr>
              <a:t>– </a:t>
            </a:r>
            <a:r>
              <a:rPr lang="he-IL" altLang="he-IL" sz="2000" b="1" kern="0" dirty="0">
                <a:latin typeface="Alef" panose="00000500000000000000" pitchFamily="2" charset="-79"/>
                <a:cs typeface="Alef" panose="00000500000000000000" pitchFamily="2" charset="-79"/>
              </a:rPr>
              <a:t>תביעה נגד מבטח</a:t>
            </a: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נועד להרחיב את ההסדר שהיה קיים בעבר בפרק ה'1 לחוק הפיקוח על עסקי ביטוח</a:t>
            </a:r>
            <a:endParaRPr lang="he-IL" altLang="he-IL" sz="1800" u="sng" kern="0" dirty="0">
              <a:latin typeface="Alef" panose="00000500000000000000" pitchFamily="2" charset="-79"/>
              <a:cs typeface="Alef" panose="00000500000000000000" pitchFamily="2" charset="-79"/>
            </a:endParaRPr>
          </a:p>
          <a:p>
            <a:pPr marL="285750" indent="-285750" algn="just" eaLnBrk="1" hangingPunct="1">
              <a:lnSpc>
                <a:spcPct val="150000"/>
              </a:lnSpc>
              <a:buFont typeface="Wingdings" panose="05000000000000000000" pitchFamily="2" charset="2"/>
              <a:buChar char="§"/>
              <a:defRPr/>
            </a:pPr>
            <a:endParaRPr lang="he-IL" altLang="he-IL" sz="1000" b="1" kern="0" dirty="0">
              <a:latin typeface="Alef" panose="00000500000000000000" pitchFamily="2" charset="-79"/>
              <a:cs typeface="Alef" panose="00000500000000000000" pitchFamily="2" charset="-79"/>
            </a:endParaRPr>
          </a:p>
          <a:p>
            <a:pPr marL="285750" indent="-285750" algn="just" eaLnBrk="1" hangingPunct="1">
              <a:lnSpc>
                <a:spcPct val="150000"/>
              </a:lnSpc>
              <a:buFont typeface="Wingdings" panose="05000000000000000000" pitchFamily="2" charset="2"/>
              <a:buChar char="§"/>
              <a:defRPr/>
            </a:pPr>
            <a:r>
              <a:rPr lang="he-IL" altLang="he-IL" sz="2000" b="1" kern="0" dirty="0" smtClean="0">
                <a:latin typeface="Alef" panose="00000500000000000000" pitchFamily="2" charset="-79"/>
                <a:cs typeface="Alef" panose="00000500000000000000" pitchFamily="2" charset="-79"/>
              </a:rPr>
              <a:t>פריט </a:t>
            </a:r>
            <a:r>
              <a:rPr lang="he-IL" altLang="he-IL" sz="2000" b="1" kern="0" dirty="0">
                <a:latin typeface="Alef" panose="00000500000000000000" pitchFamily="2" charset="-79"/>
                <a:cs typeface="Alef" panose="00000500000000000000" pitchFamily="2" charset="-79"/>
              </a:rPr>
              <a:t>3 </a:t>
            </a:r>
            <a:r>
              <a:rPr lang="he-IL" altLang="he-IL" sz="2000" kern="0" dirty="0">
                <a:latin typeface="Alef" panose="00000500000000000000" pitchFamily="2" charset="-79"/>
                <a:cs typeface="Alef" panose="00000500000000000000" pitchFamily="2" charset="-79"/>
              </a:rPr>
              <a:t>– </a:t>
            </a:r>
            <a:r>
              <a:rPr lang="he-IL" altLang="he-IL" sz="2000" b="1" kern="0" dirty="0" smtClean="0">
                <a:latin typeface="Alef" panose="00000500000000000000" pitchFamily="2" charset="-79"/>
                <a:cs typeface="Alef" panose="00000500000000000000" pitchFamily="2" charset="-79"/>
              </a:rPr>
              <a:t>תביעה </a:t>
            </a:r>
            <a:r>
              <a:rPr lang="he-IL" altLang="he-IL" sz="2000" b="1" kern="0" dirty="0">
                <a:latin typeface="Alef" panose="00000500000000000000" pitchFamily="2" charset="-79"/>
                <a:cs typeface="Alef" panose="00000500000000000000" pitchFamily="2" charset="-79"/>
              </a:rPr>
              <a:t>נגד תאגיד </a:t>
            </a:r>
            <a:r>
              <a:rPr lang="he-IL" altLang="he-IL" sz="2000" b="1" kern="0" dirty="0" smtClean="0">
                <a:latin typeface="Alef" panose="00000500000000000000" pitchFamily="2" charset="-79"/>
                <a:cs typeface="Alef" panose="00000500000000000000" pitchFamily="2" charset="-79"/>
              </a:rPr>
              <a:t>בנקאי</a:t>
            </a:r>
            <a:endParaRPr lang="he-IL" altLang="he-IL" sz="2000" b="1"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נועד להרחיב את ההסדר שהיה קיים בעבר בפרק ג'1 לחוק הבנקאות (שירות </a:t>
            </a:r>
            <a:r>
              <a:rPr lang="he-IL" altLang="he-IL" sz="1900" kern="0" dirty="0" smtClean="0">
                <a:latin typeface="Alef" panose="00000500000000000000" pitchFamily="2" charset="-79"/>
                <a:cs typeface="Alef" panose="00000500000000000000" pitchFamily="2" charset="-79"/>
              </a:rPr>
              <a:t>ללקוח)</a:t>
            </a:r>
          </a:p>
          <a:p>
            <a:pPr lvl="1" algn="just" eaLnBrk="1" hangingPunct="1">
              <a:lnSpc>
                <a:spcPct val="150000"/>
              </a:lnSpc>
              <a:buFont typeface="Alef" panose="00000500000000000000" pitchFamily="2" charset="-79"/>
              <a:buChar char="*"/>
              <a:defRPr/>
            </a:pPr>
            <a:endParaRPr lang="he-IL" altLang="he-IL" sz="1000" kern="0" dirty="0">
              <a:latin typeface="Alef" panose="00000500000000000000" pitchFamily="2" charset="-79"/>
              <a:cs typeface="Alef" panose="00000500000000000000" pitchFamily="2" charset="-79"/>
            </a:endParaRPr>
          </a:p>
          <a:p>
            <a:pPr marL="285750" indent="-285750" algn="just" eaLnBrk="1" hangingPunct="1">
              <a:lnSpc>
                <a:spcPct val="150000"/>
              </a:lnSpc>
              <a:buFont typeface="Wingdings" panose="05000000000000000000" pitchFamily="2" charset="2"/>
              <a:buChar char="§"/>
              <a:defRPr/>
            </a:pPr>
            <a:r>
              <a:rPr lang="he-IL" altLang="he-IL" sz="2000" b="1" kern="0" dirty="0">
                <a:latin typeface="Alef" panose="00000500000000000000" pitchFamily="2" charset="-79"/>
                <a:cs typeface="Alef" panose="00000500000000000000" pitchFamily="2" charset="-79"/>
              </a:rPr>
              <a:t>פריט 4 </a:t>
            </a:r>
            <a:r>
              <a:rPr lang="he-IL" altLang="he-IL" sz="2000" kern="0" dirty="0">
                <a:latin typeface="Alef" panose="00000500000000000000" pitchFamily="2" charset="-79"/>
                <a:cs typeface="Alef" panose="00000500000000000000" pitchFamily="2" charset="-79"/>
              </a:rPr>
              <a:t>–</a:t>
            </a:r>
            <a:r>
              <a:rPr lang="he-IL" altLang="he-IL" sz="2000" b="1" kern="0" dirty="0">
                <a:latin typeface="Alef" panose="00000500000000000000" pitchFamily="2" charset="-79"/>
                <a:cs typeface="Alef" panose="00000500000000000000" pitchFamily="2" charset="-79"/>
              </a:rPr>
              <a:t> תביעה לפי חוק התחרות הכלכלית</a:t>
            </a: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נועד להרחיב את ההסדר שהיה קיים בעבר בפרק ו'1 לחוק ההגבלים העסקיים</a:t>
            </a:r>
          </a:p>
          <a:p>
            <a:pPr lvl="1" algn="just" eaLnBrk="1" hangingPunct="1">
              <a:lnSpc>
                <a:spcPct val="150000"/>
              </a:lnSpc>
              <a:buFont typeface="Alef" panose="00000500000000000000" pitchFamily="2" charset="-79"/>
              <a:buChar char="*"/>
              <a:defRPr/>
            </a:pPr>
            <a:endParaRPr lang="he-IL" altLang="he-IL" sz="1900" kern="0" dirty="0" smtClean="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800" u="sng" kern="0" dirty="0" smtClean="0">
              <a:latin typeface="Alef" panose="00000500000000000000" pitchFamily="2" charset="-79"/>
              <a:cs typeface="Alef" panose="00000500000000000000" pitchFamily="2" charset="-79"/>
            </a:endParaRPr>
          </a:p>
        </p:txBody>
      </p:sp>
      <p:sp>
        <p:nvSpPr>
          <p:cNvPr id="8200"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8201"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8202"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Tree>
    <p:extLst>
      <p:ext uri="{BB962C8B-B14F-4D97-AF65-F5344CB8AC3E}">
        <p14:creationId xmlns:p14="http://schemas.microsoft.com/office/powerpoint/2010/main" val="21607946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animEffect transition="in" filter="fade">
                                      <p:cBhvr>
                                        <p:cTn id="20" dur="500"/>
                                        <p:tgtEl>
                                          <p:spTgt spid="7">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animEffect transition="in" filter="fade">
                                      <p:cBhvr>
                                        <p:cTn id="23" dur="500"/>
                                        <p:tgtEl>
                                          <p:spTgt spid="7">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7">
                                            <p:txEl>
                                              <p:pRg st="7" end="7"/>
                                            </p:txEl>
                                          </p:spTgt>
                                        </p:tgtEl>
                                        <p:attrNameLst>
                                          <p:attrName>style.visibility</p:attrName>
                                        </p:attrNameLst>
                                      </p:cBhvr>
                                      <p:to>
                                        <p:strVal val="visible"/>
                                      </p:to>
                                    </p:set>
                                    <p:animEffect transition="in" filter="fade">
                                      <p:cBhvr>
                                        <p:cTn id="26"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מלבן 15"/>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9218"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9219" name="TextBox 1"/>
          <p:cNvSpPr txBox="1">
            <a:spLocks noChangeArrowheads="1"/>
          </p:cNvSpPr>
          <p:nvPr/>
        </p:nvSpPr>
        <p:spPr bwMode="auto">
          <a:xfrm>
            <a:off x="17463" y="188913"/>
            <a:ext cx="9144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lnSpc>
                <a:spcPct val="150000"/>
              </a:lnSpc>
              <a:spcBef>
                <a:spcPct val="0"/>
              </a:spcBef>
              <a:buNone/>
            </a:pPr>
            <a:r>
              <a:rPr lang="he-IL" altLang="he-IL" sz="3000" b="1" dirty="0">
                <a:solidFill>
                  <a:srgbClr val="58A589"/>
                </a:solidFill>
                <a:latin typeface="Alef"/>
                <a:ea typeface="Alef"/>
                <a:cs typeface="Alef"/>
              </a:rPr>
              <a:t>דוגמאות לנושאים הכלולים בתוספת השניה</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9221"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346869" y="1052736"/>
            <a:ext cx="8450262" cy="46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285750" indent="-285750" algn="just" eaLnBrk="1" hangingPunct="1">
              <a:lnSpc>
                <a:spcPct val="150000"/>
              </a:lnSpc>
              <a:buFont typeface="Wingdings" panose="05000000000000000000" pitchFamily="2" charset="2"/>
              <a:buChar char="§"/>
              <a:defRPr/>
            </a:pPr>
            <a:r>
              <a:rPr lang="he-IL" altLang="he-IL" sz="2000" b="1" kern="0" dirty="0" smtClean="0">
                <a:latin typeface="Alef" panose="00000500000000000000" pitchFamily="2" charset="-79"/>
                <a:cs typeface="Alef" panose="00000500000000000000" pitchFamily="2" charset="-79"/>
              </a:rPr>
              <a:t>פריט 5 </a:t>
            </a:r>
            <a:r>
              <a:rPr lang="he-IL" altLang="he-IL" sz="2000" kern="0" dirty="0" smtClean="0">
                <a:latin typeface="Alef" panose="00000500000000000000" pitchFamily="2" charset="-79"/>
                <a:cs typeface="Alef" panose="00000500000000000000" pitchFamily="2" charset="-79"/>
              </a:rPr>
              <a:t>–</a:t>
            </a:r>
            <a:r>
              <a:rPr lang="he-IL" altLang="he-IL" sz="2000" b="1" kern="0" dirty="0" smtClean="0">
                <a:latin typeface="Alef" panose="00000500000000000000" pitchFamily="2" charset="-79"/>
                <a:cs typeface="Alef" panose="00000500000000000000" pitchFamily="2" charset="-79"/>
              </a:rPr>
              <a:t> תביעה בעילה הנובעת מזיקה לנייר ערך</a:t>
            </a: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נועד להרחיב את ההסדר שהיה קיים בעבר בחוק החברות</a:t>
            </a:r>
          </a:p>
          <a:p>
            <a:pPr lvl="1" algn="just" eaLnBrk="1" hangingPunct="1">
              <a:lnSpc>
                <a:spcPct val="150000"/>
              </a:lnSpc>
              <a:buFont typeface="Alef" panose="00000500000000000000" pitchFamily="2" charset="-79"/>
              <a:buChar char="*"/>
              <a:defRPr/>
            </a:pPr>
            <a:r>
              <a:rPr lang="he-IL" altLang="he-IL" sz="1900" b="1" kern="0" dirty="0">
                <a:solidFill>
                  <a:srgbClr val="58A589"/>
                </a:solidFill>
                <a:latin typeface="Alef" panose="00000500000000000000" pitchFamily="2" charset="-79"/>
                <a:cs typeface="Alef" panose="00000500000000000000" pitchFamily="2" charset="-79"/>
              </a:rPr>
              <a:t>עניין ג'מל (קיסרי) </a:t>
            </a:r>
            <a:r>
              <a:rPr lang="he-IL" altLang="he-IL" sz="1900" kern="0" dirty="0">
                <a:latin typeface="Alef" panose="00000500000000000000" pitchFamily="2" charset="-79"/>
                <a:cs typeface="Alef" panose="00000500000000000000" pitchFamily="2" charset="-79"/>
              </a:rPr>
              <a:t>– </a:t>
            </a:r>
            <a:r>
              <a:rPr lang="he-IL" altLang="he-IL" sz="1900" b="1" kern="0" dirty="0">
                <a:latin typeface="Alef" panose="00000500000000000000" pitchFamily="2" charset="-79"/>
                <a:cs typeface="Alef" panose="00000500000000000000" pitchFamily="2" charset="-79"/>
              </a:rPr>
              <a:t>סילוק על הסף </a:t>
            </a:r>
            <a:r>
              <a:rPr lang="he-IL" altLang="he-IL" sz="1900" kern="0" dirty="0">
                <a:latin typeface="Alef" panose="00000500000000000000" pitchFamily="2" charset="-79"/>
                <a:cs typeface="Alef" panose="00000500000000000000" pitchFamily="2" charset="-79"/>
              </a:rPr>
              <a:t>של בקשה לאישור תובענה </a:t>
            </a:r>
            <a:r>
              <a:rPr lang="he-IL" altLang="he-IL" sz="1900" kern="0" dirty="0" smtClean="0">
                <a:latin typeface="Alef" panose="00000500000000000000" pitchFamily="2" charset="-79"/>
                <a:cs typeface="Alef" panose="00000500000000000000" pitchFamily="2" charset="-79"/>
              </a:rPr>
              <a:t>ייצוגית </a:t>
            </a:r>
            <a:r>
              <a:rPr lang="he-IL" altLang="he-IL" sz="1900" kern="0" dirty="0">
                <a:latin typeface="Alef" panose="00000500000000000000" pitchFamily="2" charset="-79"/>
                <a:cs typeface="Alef" panose="00000500000000000000" pitchFamily="2" charset="-79"/>
              </a:rPr>
              <a:t>שאינה נכנסת לתוספת השנייה לחוק</a:t>
            </a:r>
          </a:p>
          <a:p>
            <a:pPr lvl="2" algn="just" eaLnBrk="1" hangingPunct="1">
              <a:lnSpc>
                <a:spcPct val="150000"/>
              </a:lnSpc>
              <a:buFont typeface="Courier New" panose="02070309020205020404" pitchFamily="49" charset="0"/>
              <a:buChar char="o"/>
              <a:defRPr/>
            </a:pPr>
            <a:r>
              <a:rPr lang="he-IL" altLang="he-IL" sz="1800" kern="0" dirty="0">
                <a:latin typeface="Alef" panose="00000500000000000000" pitchFamily="2" charset="-79"/>
                <a:cs typeface="Alef" panose="00000500000000000000" pitchFamily="2" charset="-79"/>
              </a:rPr>
              <a:t>נקבע כי לא ניתן לראות במועצה מקומית "עוסק" לצורך פריט 1</a:t>
            </a:r>
          </a:p>
          <a:p>
            <a:pPr lvl="1" algn="just" eaLnBrk="1" hangingPunct="1">
              <a:lnSpc>
                <a:spcPct val="150000"/>
              </a:lnSpc>
              <a:buFont typeface="Alef" panose="00000500000000000000" pitchFamily="2" charset="-79"/>
              <a:buChar char="*"/>
              <a:defRPr/>
            </a:pPr>
            <a:endParaRPr lang="he-IL" altLang="he-IL" sz="1500" dirty="0">
              <a:latin typeface="Alef" panose="00000500000000000000" pitchFamily="2" charset="-79"/>
              <a:cs typeface="Alef" panose="00000500000000000000" pitchFamily="2" charset="-79"/>
            </a:endParaRPr>
          </a:p>
          <a:p>
            <a:pPr marL="285750" indent="-285750" algn="just" eaLnBrk="1" hangingPunct="1">
              <a:lnSpc>
                <a:spcPct val="150000"/>
              </a:lnSpc>
              <a:buFont typeface="Wingdings" panose="05000000000000000000" pitchFamily="2" charset="2"/>
              <a:buChar char="§"/>
              <a:defRPr/>
            </a:pPr>
            <a:r>
              <a:rPr lang="he-IL" altLang="he-IL" sz="2000" b="1" kern="0" dirty="0">
                <a:latin typeface="Alef" panose="00000500000000000000" pitchFamily="2" charset="-79"/>
                <a:cs typeface="Alef" panose="00000500000000000000" pitchFamily="2" charset="-79"/>
              </a:rPr>
              <a:t>פריט 6 </a:t>
            </a:r>
            <a:r>
              <a:rPr lang="he-IL" altLang="he-IL" sz="2000" kern="0" dirty="0">
                <a:latin typeface="Alef" panose="00000500000000000000" pitchFamily="2" charset="-79"/>
                <a:cs typeface="Alef" panose="00000500000000000000" pitchFamily="2" charset="-79"/>
              </a:rPr>
              <a:t>–</a:t>
            </a:r>
            <a:r>
              <a:rPr lang="he-IL" altLang="he-IL" sz="2000" b="1" kern="0" dirty="0">
                <a:latin typeface="Alef" panose="00000500000000000000" pitchFamily="2" charset="-79"/>
                <a:cs typeface="Alef" panose="00000500000000000000" pitchFamily="2" charset="-79"/>
              </a:rPr>
              <a:t> </a:t>
            </a:r>
            <a:r>
              <a:rPr lang="he-IL" altLang="he-IL" sz="2000" b="1" kern="0" dirty="0" smtClean="0">
                <a:latin typeface="Alef" panose="00000500000000000000" pitchFamily="2" charset="-79"/>
                <a:cs typeface="Alef" panose="00000500000000000000" pitchFamily="2" charset="-79"/>
              </a:rPr>
              <a:t>תביעה </a:t>
            </a:r>
            <a:r>
              <a:rPr lang="he-IL" altLang="he-IL" sz="2000" b="1" kern="0" dirty="0">
                <a:latin typeface="Alef" panose="00000500000000000000" pitchFamily="2" charset="-79"/>
                <a:cs typeface="Alef" panose="00000500000000000000" pitchFamily="2" charset="-79"/>
              </a:rPr>
              <a:t>בקשר למפגע </a:t>
            </a:r>
            <a:r>
              <a:rPr lang="he-IL" altLang="he-IL" sz="2000" b="1" kern="0" dirty="0" smtClean="0">
                <a:latin typeface="Alef" panose="00000500000000000000" pitchFamily="2" charset="-79"/>
                <a:cs typeface="Alef" panose="00000500000000000000" pitchFamily="2" charset="-79"/>
              </a:rPr>
              <a:t>סביבתי</a:t>
            </a:r>
            <a:endParaRPr lang="he-IL" altLang="he-IL" sz="2000" b="1"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נועד </a:t>
            </a:r>
            <a:r>
              <a:rPr lang="he-IL" altLang="he-IL" sz="1900" kern="0" dirty="0">
                <a:latin typeface="Alef" panose="00000500000000000000" pitchFamily="2" charset="-79"/>
                <a:cs typeface="Alef" panose="00000500000000000000" pitchFamily="2" charset="-79"/>
              </a:rPr>
              <a:t>להרחיב את ההסדר שהיה קיים בעבר בחוק למניעת מפגעים </a:t>
            </a:r>
            <a:r>
              <a:rPr lang="he-IL" altLang="he-IL" sz="1900" kern="0" dirty="0" smtClean="0">
                <a:latin typeface="Alef" panose="00000500000000000000" pitchFamily="2" charset="-79"/>
                <a:cs typeface="Alef" panose="00000500000000000000" pitchFamily="2" charset="-79"/>
              </a:rPr>
              <a:t>סביבתיים</a:t>
            </a:r>
            <a:endParaRPr lang="he-IL" altLang="he-IL" sz="1000" dirty="0" smtClean="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en-US" altLang="he-IL" sz="100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en-US" altLang="he-IL" sz="1000" dirty="0">
              <a:latin typeface="Alef" panose="00000500000000000000" pitchFamily="2" charset="-79"/>
              <a:cs typeface="Alef" panose="00000500000000000000" pitchFamily="2" charset="-79"/>
            </a:endParaRPr>
          </a:p>
          <a:p>
            <a:pPr algn="just" eaLnBrk="1" hangingPunct="1">
              <a:lnSpc>
                <a:spcPct val="150000"/>
              </a:lnSpc>
              <a:defRPr/>
            </a:pPr>
            <a:r>
              <a:rPr lang="en-US" altLang="he-IL" sz="1800" dirty="0">
                <a:latin typeface="Alef" panose="00000500000000000000" pitchFamily="2" charset="-79"/>
                <a:cs typeface="Alef" panose="00000500000000000000" pitchFamily="2" charset="-79"/>
              </a:rPr>
              <a:t> </a:t>
            </a:r>
            <a:endParaRPr lang="he-IL" altLang="he-IL" sz="1800" u="sng" kern="0" dirty="0" smtClean="0">
              <a:latin typeface="Alef" panose="00000500000000000000" pitchFamily="2" charset="-79"/>
              <a:cs typeface="Alef" panose="00000500000000000000" pitchFamily="2" charset="-79"/>
            </a:endParaRPr>
          </a:p>
        </p:txBody>
      </p:sp>
      <p:sp>
        <p:nvSpPr>
          <p:cNvPr id="9223"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9224"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9225"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Tree>
    <p:extLst>
      <p:ext uri="{BB962C8B-B14F-4D97-AF65-F5344CB8AC3E}">
        <p14:creationId xmlns:p14="http://schemas.microsoft.com/office/powerpoint/2010/main" val="3017939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fade">
                                      <p:cBhvr>
                                        <p:cTn id="16" dur="500"/>
                                        <p:tgtEl>
                                          <p:spTgt spid="7">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animEffect transition="in" filter="fade">
                                      <p:cBhvr>
                                        <p:cTn id="21" dur="500"/>
                                        <p:tgtEl>
                                          <p:spTgt spid="7">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
                                            <p:txEl>
                                              <p:pRg st="6" end="6"/>
                                            </p:txEl>
                                          </p:spTgt>
                                        </p:tgtEl>
                                        <p:attrNameLst>
                                          <p:attrName>style.visibility</p:attrName>
                                        </p:attrNameLst>
                                      </p:cBhvr>
                                      <p:to>
                                        <p:strVal val="visible"/>
                                      </p:to>
                                    </p:set>
                                    <p:animEffect transition="in" filter="fade">
                                      <p:cBhvr>
                                        <p:cTn id="24"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מלבן 15"/>
          <p:cNvSpPr/>
          <p:nvPr/>
        </p:nvSpPr>
        <p:spPr>
          <a:xfrm>
            <a:off x="-107950" y="7938"/>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10242"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10243" name="TextBox 1"/>
          <p:cNvSpPr txBox="1">
            <a:spLocks noChangeArrowheads="1"/>
          </p:cNvSpPr>
          <p:nvPr/>
        </p:nvSpPr>
        <p:spPr bwMode="auto">
          <a:xfrm>
            <a:off x="17463" y="188913"/>
            <a:ext cx="9144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lnSpc>
                <a:spcPct val="150000"/>
              </a:lnSpc>
              <a:spcBef>
                <a:spcPct val="0"/>
              </a:spcBef>
              <a:buNone/>
            </a:pPr>
            <a:r>
              <a:rPr lang="he-IL" altLang="he-IL" sz="3000" b="1" dirty="0">
                <a:solidFill>
                  <a:srgbClr val="58A589"/>
                </a:solidFill>
                <a:latin typeface="Alef"/>
                <a:ea typeface="Alef"/>
                <a:cs typeface="Alef"/>
              </a:rPr>
              <a:t>דוגמאות לנושאים הכלולים בתוספת השניה</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10245"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393679" y="1052736"/>
            <a:ext cx="8450262" cy="46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285750" indent="-285750" algn="just" eaLnBrk="1" hangingPunct="1">
              <a:lnSpc>
                <a:spcPct val="150000"/>
              </a:lnSpc>
              <a:buFont typeface="Wingdings" panose="05000000000000000000" pitchFamily="2" charset="2"/>
              <a:buChar char="§"/>
              <a:defRPr/>
            </a:pPr>
            <a:r>
              <a:rPr lang="he-IL" altLang="he-IL" sz="2000" b="1" kern="0" dirty="0">
                <a:latin typeface="Alef" panose="00000500000000000000" pitchFamily="2" charset="-79"/>
                <a:cs typeface="Alef" panose="00000500000000000000" pitchFamily="2" charset="-79"/>
              </a:rPr>
              <a:t>פריט 7 </a:t>
            </a:r>
            <a:r>
              <a:rPr lang="he-IL" altLang="he-IL" sz="2000" kern="0" dirty="0">
                <a:latin typeface="Alef" panose="00000500000000000000" pitchFamily="2" charset="-79"/>
                <a:cs typeface="Alef" panose="00000500000000000000" pitchFamily="2" charset="-79"/>
              </a:rPr>
              <a:t>–</a:t>
            </a:r>
            <a:r>
              <a:rPr lang="he-IL" altLang="he-IL" sz="2000" b="1" kern="0" dirty="0">
                <a:latin typeface="Alef" panose="00000500000000000000" pitchFamily="2" charset="-79"/>
                <a:cs typeface="Alef" panose="00000500000000000000" pitchFamily="2" charset="-79"/>
              </a:rPr>
              <a:t> </a:t>
            </a:r>
            <a:r>
              <a:rPr lang="he-IL" altLang="he-IL" sz="2000" b="1" kern="0" dirty="0" smtClean="0">
                <a:latin typeface="Alef" panose="00000500000000000000" pitchFamily="2" charset="-79"/>
                <a:cs typeface="Alef" panose="00000500000000000000" pitchFamily="2" charset="-79"/>
              </a:rPr>
              <a:t>חוק </a:t>
            </a:r>
            <a:r>
              <a:rPr lang="he-IL" altLang="he-IL" sz="2000" b="1" kern="0" dirty="0">
                <a:latin typeface="Alef" panose="00000500000000000000" pitchFamily="2" charset="-79"/>
                <a:cs typeface="Alef" panose="00000500000000000000" pitchFamily="2" charset="-79"/>
              </a:rPr>
              <a:t>איסור הפליה במוצרים, בשירותים ובכניסה למקומות בידור ולמקומות </a:t>
            </a:r>
            <a:r>
              <a:rPr lang="he-IL" altLang="he-IL" sz="2000" b="1" kern="0" dirty="0" smtClean="0">
                <a:latin typeface="Alef" panose="00000500000000000000" pitchFamily="2" charset="-79"/>
                <a:cs typeface="Alef" panose="00000500000000000000" pitchFamily="2" charset="-79"/>
              </a:rPr>
              <a:t>ציבוריים</a:t>
            </a:r>
            <a:endParaRPr lang="he-IL" altLang="he-IL" sz="2000" b="1"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עד לחקיקת החוק לא היה קיים הסדר ספציפי בתחום </a:t>
            </a:r>
            <a:r>
              <a:rPr lang="he-IL" altLang="he-IL" sz="1900" kern="0" dirty="0" smtClean="0">
                <a:latin typeface="Alef" panose="00000500000000000000" pitchFamily="2" charset="-79"/>
                <a:cs typeface="Alef" panose="00000500000000000000" pitchFamily="2" charset="-79"/>
              </a:rPr>
              <a:t>זה</a:t>
            </a:r>
            <a:endParaRPr lang="en-US" altLang="he-IL" sz="1900"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500" dirty="0">
              <a:latin typeface="Alef" panose="00000500000000000000" pitchFamily="2" charset="-79"/>
              <a:cs typeface="Alef" panose="00000500000000000000" pitchFamily="2" charset="-79"/>
            </a:endParaRPr>
          </a:p>
          <a:p>
            <a:pPr marL="285750" indent="-285750" algn="just" eaLnBrk="1" hangingPunct="1">
              <a:lnSpc>
                <a:spcPct val="150000"/>
              </a:lnSpc>
              <a:buFont typeface="Wingdings" panose="05000000000000000000" pitchFamily="2" charset="2"/>
              <a:buChar char="§"/>
              <a:defRPr/>
            </a:pPr>
            <a:r>
              <a:rPr lang="he-IL" altLang="he-IL" sz="2000" b="1" kern="0" dirty="0">
                <a:latin typeface="Alef" panose="00000500000000000000" pitchFamily="2" charset="-79"/>
                <a:cs typeface="Alef" panose="00000500000000000000" pitchFamily="2" charset="-79"/>
              </a:rPr>
              <a:t>פריט 8(1) </a:t>
            </a:r>
            <a:r>
              <a:rPr lang="he-IL" altLang="he-IL" sz="2000" kern="0" dirty="0" smtClean="0">
                <a:latin typeface="Alef" panose="00000500000000000000" pitchFamily="2" charset="-79"/>
                <a:cs typeface="Alef" panose="00000500000000000000" pitchFamily="2" charset="-79"/>
              </a:rPr>
              <a:t>– </a:t>
            </a:r>
            <a:r>
              <a:rPr lang="he-IL" altLang="he-IL" sz="2000" b="1" kern="0" dirty="0" smtClean="0">
                <a:latin typeface="Alef" panose="00000500000000000000" pitchFamily="2" charset="-79"/>
                <a:cs typeface="Alef" panose="00000500000000000000" pitchFamily="2" charset="-79"/>
              </a:rPr>
              <a:t>הפליה </a:t>
            </a:r>
            <a:r>
              <a:rPr lang="he-IL" altLang="he-IL" sz="2000" b="1" kern="0" dirty="0">
                <a:latin typeface="Alef" panose="00000500000000000000" pitchFamily="2" charset="-79"/>
                <a:cs typeface="Alef" panose="00000500000000000000" pitchFamily="2" charset="-79"/>
              </a:rPr>
              <a:t>בעבודה, לפי חוק שוויון </a:t>
            </a:r>
            <a:r>
              <a:rPr lang="he-IL" altLang="he-IL" sz="2000" b="1" kern="0" dirty="0" smtClean="0">
                <a:latin typeface="Alef" panose="00000500000000000000" pitchFamily="2" charset="-79"/>
                <a:cs typeface="Alef" panose="00000500000000000000" pitchFamily="2" charset="-79"/>
              </a:rPr>
              <a:t>הזדמנויות</a:t>
            </a:r>
            <a:endParaRPr lang="he-IL" altLang="he-IL" sz="2000" b="1"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נועד להרחיב את ההסדר שהיה קיים בעבר בחוק שכר שווה לעובדת </a:t>
            </a:r>
            <a:r>
              <a:rPr lang="he-IL" altLang="he-IL" sz="1900" kern="0" dirty="0" smtClean="0">
                <a:latin typeface="Alef" panose="00000500000000000000" pitchFamily="2" charset="-79"/>
                <a:cs typeface="Alef" panose="00000500000000000000" pitchFamily="2" charset="-79"/>
              </a:rPr>
              <a:t>ולעובד</a:t>
            </a:r>
            <a:endParaRPr lang="he-IL" altLang="he-IL" sz="1900"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en-US" altLang="he-IL" sz="1500" dirty="0">
              <a:latin typeface="Alef" panose="00000500000000000000" pitchFamily="2" charset="-79"/>
              <a:cs typeface="Alef" panose="00000500000000000000" pitchFamily="2" charset="-79"/>
            </a:endParaRPr>
          </a:p>
          <a:p>
            <a:pPr marL="285750" lvl="1" algn="just" eaLnBrk="1" hangingPunct="1">
              <a:lnSpc>
                <a:spcPct val="150000"/>
              </a:lnSpc>
              <a:buFont typeface="Wingdings" panose="05000000000000000000" pitchFamily="2" charset="2"/>
              <a:buChar char="§"/>
              <a:defRPr/>
            </a:pPr>
            <a:r>
              <a:rPr lang="en-US" altLang="he-IL" sz="2000" b="1" kern="0" dirty="0">
                <a:latin typeface="Alef" panose="00000500000000000000" pitchFamily="2" charset="-79"/>
                <a:cs typeface="Alef" panose="00000500000000000000" pitchFamily="2" charset="-79"/>
              </a:rPr>
              <a:t> </a:t>
            </a:r>
            <a:r>
              <a:rPr lang="he-IL" altLang="he-IL" sz="2000" b="1" kern="0" dirty="0">
                <a:latin typeface="Alef" panose="00000500000000000000" pitchFamily="2" charset="-79"/>
                <a:cs typeface="Alef" panose="00000500000000000000" pitchFamily="2" charset="-79"/>
              </a:rPr>
              <a:t>פריט </a:t>
            </a:r>
            <a:r>
              <a:rPr lang="he-IL" altLang="he-IL" sz="2000" b="1" kern="0" dirty="0" smtClean="0">
                <a:latin typeface="Alef" panose="00000500000000000000" pitchFamily="2" charset="-79"/>
                <a:cs typeface="Alef" panose="00000500000000000000" pitchFamily="2" charset="-79"/>
              </a:rPr>
              <a:t>10(1) </a:t>
            </a:r>
            <a:r>
              <a:rPr lang="he-IL" altLang="he-IL" sz="2000" b="1" kern="0" dirty="0">
                <a:latin typeface="Alef" panose="00000500000000000000" pitchFamily="2" charset="-79"/>
                <a:cs typeface="Alef" panose="00000500000000000000" pitchFamily="2" charset="-79"/>
              </a:rPr>
              <a:t>– </a:t>
            </a:r>
            <a:r>
              <a:rPr lang="he-IL" altLang="he-IL" sz="2000" b="1" kern="0" dirty="0" smtClean="0">
                <a:latin typeface="Alef" panose="00000500000000000000" pitchFamily="2" charset="-79"/>
                <a:cs typeface="Alef" panose="00000500000000000000" pitchFamily="2" charset="-79"/>
              </a:rPr>
              <a:t>תביעה </a:t>
            </a:r>
            <a:r>
              <a:rPr lang="he-IL" altLang="he-IL" sz="2000" b="1" kern="0" dirty="0">
                <a:latin typeface="Alef" panose="00000500000000000000" pitchFamily="2" charset="-79"/>
                <a:cs typeface="Alef" panose="00000500000000000000" pitchFamily="2" charset="-79"/>
              </a:rPr>
              <a:t>בעילה </a:t>
            </a:r>
            <a:r>
              <a:rPr lang="he-IL" altLang="he-IL" sz="2000" b="1" kern="0" dirty="0" smtClean="0">
                <a:latin typeface="Alef" panose="00000500000000000000" pitchFamily="2" charset="-79"/>
                <a:cs typeface="Alef" panose="00000500000000000000" pitchFamily="2" charset="-79"/>
              </a:rPr>
              <a:t>שמסורה לבית </a:t>
            </a:r>
            <a:r>
              <a:rPr lang="he-IL" altLang="he-IL" sz="2000" b="1" kern="0" dirty="0">
                <a:latin typeface="Alef" panose="00000500000000000000" pitchFamily="2" charset="-79"/>
                <a:cs typeface="Alef" panose="00000500000000000000" pitchFamily="2" charset="-79"/>
              </a:rPr>
              <a:t>דין אזורי </a:t>
            </a:r>
            <a:r>
              <a:rPr lang="he-IL" altLang="he-IL" sz="2000" b="1" kern="0" dirty="0" smtClean="0">
                <a:latin typeface="Alef" panose="00000500000000000000" pitchFamily="2" charset="-79"/>
                <a:cs typeface="Alef" panose="00000500000000000000" pitchFamily="2" charset="-79"/>
              </a:rPr>
              <a:t>לעבודה</a:t>
            </a:r>
            <a:endParaRPr lang="he-IL" altLang="he-IL" sz="2000" b="1"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עד לחקיקת החוק היה קיים הסדר של תובענה ייצוגית בתחום דיני העבודה רק בחוק שכר שווה לעובדת ולעובד</a:t>
            </a:r>
          </a:p>
          <a:p>
            <a:pPr algn="just" eaLnBrk="1" hangingPunct="1">
              <a:lnSpc>
                <a:spcPct val="150000"/>
              </a:lnSpc>
              <a:defRPr/>
            </a:pPr>
            <a:endParaRPr lang="he-IL" altLang="he-IL" sz="1800" u="sng" kern="0" dirty="0" smtClean="0">
              <a:latin typeface="Alef" panose="00000500000000000000" pitchFamily="2" charset="-79"/>
              <a:cs typeface="Alef" panose="00000500000000000000" pitchFamily="2" charset="-79"/>
            </a:endParaRPr>
          </a:p>
        </p:txBody>
      </p:sp>
      <p:sp>
        <p:nvSpPr>
          <p:cNvPr id="10247"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0248"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0249"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Tree>
    <p:extLst>
      <p:ext uri="{BB962C8B-B14F-4D97-AF65-F5344CB8AC3E}">
        <p14:creationId xmlns:p14="http://schemas.microsoft.com/office/powerpoint/2010/main" val="22530940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fade">
                                      <p:cBhvr>
                                        <p:cTn id="15" dur="500"/>
                                        <p:tgtEl>
                                          <p:spTgt spid="7">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Effect transition="in" filter="fade">
                                      <p:cBhvr>
                                        <p:cTn id="18" dur="500"/>
                                        <p:tgtEl>
                                          <p:spTgt spid="7">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animEffect transition="in" filter="fade">
                                      <p:cBhvr>
                                        <p:cTn id="23" dur="500"/>
                                        <p:tgtEl>
                                          <p:spTgt spid="7">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7">
                                            <p:txEl>
                                              <p:pRg st="7" end="7"/>
                                            </p:txEl>
                                          </p:spTgt>
                                        </p:tgtEl>
                                        <p:attrNameLst>
                                          <p:attrName>style.visibility</p:attrName>
                                        </p:attrNameLst>
                                      </p:cBhvr>
                                      <p:to>
                                        <p:strVal val="visible"/>
                                      </p:to>
                                    </p:set>
                                    <p:animEffect transition="in" filter="fade">
                                      <p:cBhvr>
                                        <p:cTn id="26"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מלבן 17"/>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17" name="מלבן מעוגל 16"/>
          <p:cNvSpPr/>
          <p:nvPr/>
        </p:nvSpPr>
        <p:spPr bwMode="auto">
          <a:xfrm>
            <a:off x="683568" y="4509120"/>
            <a:ext cx="7416824" cy="1157288"/>
          </a:xfrm>
          <a:prstGeom prst="roundRect">
            <a:avLst/>
          </a:prstGeom>
          <a:solidFill>
            <a:srgbClr val="98CEB5">
              <a:alpha val="63922"/>
            </a:srgbClr>
          </a:solidFill>
          <a:ln>
            <a:noFill/>
            <a:headEnd type="none" w="med" len="med"/>
            <a:tailEnd type="none" w="med" len="med"/>
          </a:ln>
          <a:extLst/>
        </p:spPr>
        <p:style>
          <a:lnRef idx="2">
            <a:schemeClr val="accent5">
              <a:shade val="50000"/>
            </a:schemeClr>
          </a:lnRef>
          <a:fillRef idx="1">
            <a:schemeClr val="accent5"/>
          </a:fillRef>
          <a:effectRef idx="0">
            <a:schemeClr val="accent5"/>
          </a:effectRef>
          <a:fontRef idx="minor">
            <a:schemeClr val="lt1"/>
          </a:fontRef>
        </p:style>
        <p:txBody>
          <a:bodyPr rtlCol="1"/>
          <a:lstStyle/>
          <a:p>
            <a:pPr algn="l" rtl="0" eaLnBrk="0" hangingPunct="0">
              <a:defRPr/>
            </a:pPr>
            <a:endParaRPr lang="he-IL">
              <a:solidFill>
                <a:schemeClr val="tx1"/>
              </a:solidFill>
              <a:latin typeface="Arial" pitchFamily="34" charset="0"/>
            </a:endParaRPr>
          </a:p>
        </p:txBody>
      </p:sp>
      <p:sp>
        <p:nvSpPr>
          <p:cNvPr id="7" name="Rectangle 3"/>
          <p:cNvSpPr txBox="1">
            <a:spLocks noChangeArrowheads="1"/>
          </p:cNvSpPr>
          <p:nvPr/>
        </p:nvSpPr>
        <p:spPr bwMode="auto">
          <a:xfrm>
            <a:off x="398463" y="1125538"/>
            <a:ext cx="8450262" cy="4391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285750" indent="-285750" algn="just" eaLnBrk="1" hangingPunct="1">
              <a:lnSpc>
                <a:spcPct val="150000"/>
              </a:lnSpc>
              <a:buFont typeface="Wingdings" panose="05000000000000000000" pitchFamily="2" charset="2"/>
              <a:buChar char="§"/>
              <a:defRPr/>
            </a:pPr>
            <a:r>
              <a:rPr lang="he-IL" altLang="he-IL" sz="2000" b="1" kern="0" dirty="0">
                <a:latin typeface="Alef" panose="00000500000000000000" pitchFamily="2" charset="-79"/>
                <a:cs typeface="Alef" panose="00000500000000000000" pitchFamily="2" charset="-79"/>
              </a:rPr>
              <a:t>פריט 11 – </a:t>
            </a:r>
            <a:r>
              <a:rPr lang="he-IL" altLang="he-IL" sz="2000" b="1" kern="0" dirty="0" smtClean="0">
                <a:latin typeface="Alef" panose="00000500000000000000" pitchFamily="2" charset="-79"/>
                <a:cs typeface="Alef" panose="00000500000000000000" pitchFamily="2" charset="-79"/>
              </a:rPr>
              <a:t>תביעה </a:t>
            </a:r>
            <a:r>
              <a:rPr lang="he-IL" altLang="he-IL" sz="2000" b="1" kern="0" dirty="0">
                <a:latin typeface="Alef" panose="00000500000000000000" pitchFamily="2" charset="-79"/>
                <a:cs typeface="Alef" panose="00000500000000000000" pitchFamily="2" charset="-79"/>
              </a:rPr>
              <a:t>נגד רשות להשבת </a:t>
            </a:r>
            <a:r>
              <a:rPr lang="he-IL" altLang="he-IL" sz="2000" b="1" kern="0" dirty="0" smtClean="0">
                <a:latin typeface="Alef" panose="00000500000000000000" pitchFamily="2" charset="-79"/>
                <a:cs typeface="Alef" panose="00000500000000000000" pitchFamily="2" charset="-79"/>
              </a:rPr>
              <a:t>סכומים שגבתה שלא כדין, כמס, אגרה או תשלום חובה אחר </a:t>
            </a:r>
            <a:endParaRPr lang="he-IL" altLang="he-IL" sz="2000" b="1"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בהצעת </a:t>
            </a:r>
            <a:r>
              <a:rPr lang="he-IL" altLang="he-IL" sz="1900" kern="0" dirty="0">
                <a:latin typeface="Alef" panose="00000500000000000000" pitchFamily="2" charset="-79"/>
                <a:cs typeface="Alef" panose="00000500000000000000" pitchFamily="2" charset="-79"/>
              </a:rPr>
              <a:t>החוק הפרטית </a:t>
            </a:r>
            <a:r>
              <a:rPr lang="he-IL" altLang="he-IL" sz="1900" kern="0" dirty="0" smtClean="0">
                <a:latin typeface="Alef" panose="00000500000000000000" pitchFamily="2" charset="-79"/>
                <a:cs typeface="Alef" panose="00000500000000000000" pitchFamily="2" charset="-79"/>
              </a:rPr>
              <a:t>של ח"כ חן </a:t>
            </a:r>
            <a:r>
              <a:rPr lang="he-IL" altLang="he-IL" sz="1900" kern="0" dirty="0">
                <a:latin typeface="Alef" panose="00000500000000000000" pitchFamily="2" charset="-79"/>
                <a:cs typeface="Alef" panose="00000500000000000000" pitchFamily="2" charset="-79"/>
              </a:rPr>
              <a:t>הוצע לאפשר הגשת </a:t>
            </a:r>
            <a:r>
              <a:rPr lang="he-IL" altLang="he-IL" sz="1900" kern="0" dirty="0" smtClean="0">
                <a:latin typeface="Alef" panose="00000500000000000000" pitchFamily="2" charset="-79"/>
                <a:cs typeface="Alef" panose="00000500000000000000" pitchFamily="2" charset="-79"/>
              </a:rPr>
              <a:t>ייצוגית </a:t>
            </a:r>
            <a:r>
              <a:rPr lang="he-IL" altLang="he-IL" sz="1900" kern="0" dirty="0">
                <a:latin typeface="Alef" panose="00000500000000000000" pitchFamily="2" charset="-79"/>
                <a:cs typeface="Alef" panose="00000500000000000000" pitchFamily="2" charset="-79"/>
              </a:rPr>
              <a:t>נגד כל נתבע, </a:t>
            </a:r>
            <a:r>
              <a:rPr lang="he-IL" altLang="he-IL" sz="1900" b="1" kern="0" dirty="0">
                <a:latin typeface="Alef" panose="00000500000000000000" pitchFamily="2" charset="-79"/>
                <a:cs typeface="Alef" panose="00000500000000000000" pitchFamily="2" charset="-79"/>
              </a:rPr>
              <a:t>לרבות המדינה</a:t>
            </a:r>
            <a:r>
              <a:rPr lang="he-IL" altLang="he-IL" sz="1900" kern="0" dirty="0">
                <a:latin typeface="Alef" panose="00000500000000000000" pitchFamily="2" charset="-79"/>
                <a:cs typeface="Alef" panose="00000500000000000000" pitchFamily="2" charset="-79"/>
              </a:rPr>
              <a:t>, ב"כל עילה על פי דין"</a:t>
            </a: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תזכיר משרד המשפטים – אמנם נקבע כי "לעניין חוק זה </a:t>
            </a:r>
            <a:r>
              <a:rPr lang="he-IL" altLang="he-IL" sz="1900" b="1" kern="0" dirty="0">
                <a:latin typeface="Alef" panose="00000500000000000000" pitchFamily="2" charset="-79"/>
                <a:cs typeface="Alef" panose="00000500000000000000" pitchFamily="2" charset="-79"/>
              </a:rPr>
              <a:t>דין המדינה כדין כל אדם</a:t>
            </a:r>
            <a:r>
              <a:rPr lang="he-IL" altLang="he-IL" sz="1900" kern="0" dirty="0">
                <a:latin typeface="Alef" panose="00000500000000000000" pitchFamily="2" charset="-79"/>
                <a:cs typeface="Alef" panose="00000500000000000000" pitchFamily="2" charset="-79"/>
              </a:rPr>
              <a:t>", אולם ברשימת הנושאים המקורית לא היה אף פריט המאפשר הגשת </a:t>
            </a:r>
            <a:r>
              <a:rPr lang="he-IL" altLang="he-IL" sz="1900" kern="0" dirty="0" smtClean="0">
                <a:latin typeface="Alef" panose="00000500000000000000" pitchFamily="2" charset="-79"/>
                <a:cs typeface="Alef" panose="00000500000000000000" pitchFamily="2" charset="-79"/>
              </a:rPr>
              <a:t>ייצוגית </a:t>
            </a:r>
            <a:r>
              <a:rPr lang="he-IL" altLang="he-IL" sz="1900" kern="0" dirty="0">
                <a:latin typeface="Alef" panose="00000500000000000000" pitchFamily="2" charset="-79"/>
                <a:cs typeface="Alef" panose="00000500000000000000" pitchFamily="2" charset="-79"/>
              </a:rPr>
              <a:t>נגד המדינה להשבת כספים שנגבו שלא </a:t>
            </a:r>
            <a:r>
              <a:rPr lang="he-IL" altLang="he-IL" sz="1900" kern="0" dirty="0" smtClean="0">
                <a:latin typeface="Alef" panose="00000500000000000000" pitchFamily="2" charset="-79"/>
                <a:cs typeface="Alef" panose="00000500000000000000" pitchFamily="2" charset="-79"/>
              </a:rPr>
              <a:t>כדין</a:t>
            </a:r>
          </a:p>
          <a:p>
            <a:pPr marL="457200" lvl="1" indent="0" algn="just" eaLnBrk="1" hangingPunct="1">
              <a:lnSpc>
                <a:spcPct val="150000"/>
              </a:lnSpc>
              <a:buFontTx/>
              <a:buNone/>
              <a:defRPr/>
            </a:pPr>
            <a:endParaRPr lang="en-US" altLang="he-IL" sz="200" dirty="0">
              <a:latin typeface="Alef" panose="00000500000000000000" pitchFamily="2" charset="-79"/>
              <a:cs typeface="Alef" panose="00000500000000000000" pitchFamily="2" charset="-79"/>
            </a:endParaRPr>
          </a:p>
          <a:p>
            <a:pPr marL="457200" lvl="1" indent="0" algn="ctr" eaLnBrk="1" hangingPunct="1">
              <a:lnSpc>
                <a:spcPct val="150000"/>
              </a:lnSpc>
              <a:buNone/>
              <a:defRPr/>
            </a:pPr>
            <a:r>
              <a:rPr lang="he-IL" altLang="he-IL" sz="1900" dirty="0" smtClean="0">
                <a:latin typeface="Alef" panose="00000500000000000000" pitchFamily="2" charset="-79"/>
                <a:cs typeface="Alef" panose="00000500000000000000" pitchFamily="2" charset="-79"/>
              </a:rPr>
              <a:t>הפשרה </a:t>
            </a:r>
            <a:r>
              <a:rPr lang="he-IL" altLang="he-IL" sz="1900" kern="0" dirty="0" smtClean="0">
                <a:latin typeface="Alef" panose="00000500000000000000" pitchFamily="2" charset="-79"/>
                <a:cs typeface="Alef" panose="00000500000000000000" pitchFamily="2" charset="-79"/>
              </a:rPr>
              <a:t>בין </a:t>
            </a:r>
            <a:r>
              <a:rPr lang="he-IL" altLang="he-IL" sz="1900" kern="0" dirty="0">
                <a:latin typeface="Alef" panose="00000500000000000000" pitchFamily="2" charset="-79"/>
                <a:cs typeface="Alef" panose="00000500000000000000" pitchFamily="2" charset="-79"/>
              </a:rPr>
              <a:t>משרד המשפטים לבין הכנסת (ועדת חוקה חוק ומשפט</a:t>
            </a:r>
            <a:r>
              <a:rPr lang="he-IL" altLang="he-IL" sz="1900" kern="0" dirty="0" smtClean="0">
                <a:latin typeface="Alef" panose="00000500000000000000" pitchFamily="2" charset="-79"/>
                <a:cs typeface="Alef" panose="00000500000000000000" pitchFamily="2" charset="-79"/>
              </a:rPr>
              <a:t>) </a:t>
            </a:r>
            <a:r>
              <a:rPr lang="he-IL" altLang="he-IL" sz="1900" dirty="0" smtClean="0">
                <a:latin typeface="Alef" panose="00000500000000000000" pitchFamily="2" charset="-79"/>
                <a:cs typeface="Alef" panose="00000500000000000000" pitchFamily="2" charset="-79"/>
              </a:rPr>
              <a:t>– פריט 11 </a:t>
            </a:r>
          </a:p>
          <a:p>
            <a:pPr marL="457200" lvl="1" indent="0" algn="just" eaLnBrk="1" hangingPunct="1">
              <a:lnSpc>
                <a:spcPct val="150000"/>
              </a:lnSpc>
              <a:buNone/>
              <a:defRPr/>
            </a:pPr>
            <a:r>
              <a:rPr lang="he-IL" altLang="he-IL" sz="1900" dirty="0" smtClean="0">
                <a:latin typeface="Alef" panose="00000500000000000000" pitchFamily="2" charset="-79"/>
                <a:cs typeface="Alef" panose="00000500000000000000" pitchFamily="2" charset="-79"/>
              </a:rPr>
              <a:t>    אך </a:t>
            </a:r>
            <a:r>
              <a:rPr lang="he-IL" altLang="he-IL" sz="1900" dirty="0">
                <a:latin typeface="Alef" panose="00000500000000000000" pitchFamily="2" charset="-79"/>
                <a:cs typeface="Alef" panose="00000500000000000000" pitchFamily="2" charset="-79"/>
              </a:rPr>
              <a:t>נקבעו מגבלות להגשת תובענה </a:t>
            </a:r>
            <a:r>
              <a:rPr lang="he-IL" altLang="he-IL" sz="1900" dirty="0" smtClean="0">
                <a:latin typeface="Alef" panose="00000500000000000000" pitchFamily="2" charset="-79"/>
                <a:cs typeface="Alef" panose="00000500000000000000" pitchFamily="2" charset="-79"/>
              </a:rPr>
              <a:t>ייצוגית נגד המדינה (יפורטו להלן)</a:t>
            </a:r>
            <a:endParaRPr lang="en-US" altLang="he-IL" sz="190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000" dirty="0" smtClean="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000" dirty="0">
              <a:latin typeface="Alef" panose="00000500000000000000" pitchFamily="2" charset="-79"/>
              <a:cs typeface="Alef" panose="00000500000000000000" pitchFamily="2" charset="-79"/>
            </a:endParaRPr>
          </a:p>
        </p:txBody>
      </p:sp>
      <p:sp>
        <p:nvSpPr>
          <p:cNvPr id="11269"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11270" name="TextBox 1"/>
          <p:cNvSpPr txBox="1">
            <a:spLocks noChangeArrowheads="1"/>
          </p:cNvSpPr>
          <p:nvPr/>
        </p:nvSpPr>
        <p:spPr bwMode="auto">
          <a:xfrm>
            <a:off x="17463" y="188913"/>
            <a:ext cx="9144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lnSpc>
                <a:spcPct val="150000"/>
              </a:lnSpc>
              <a:spcBef>
                <a:spcPct val="0"/>
              </a:spcBef>
              <a:buNone/>
            </a:pPr>
            <a:r>
              <a:rPr lang="he-IL" altLang="he-IL" sz="3000" b="1" dirty="0">
                <a:solidFill>
                  <a:srgbClr val="58A589"/>
                </a:solidFill>
                <a:latin typeface="Alef"/>
                <a:ea typeface="Alef"/>
                <a:cs typeface="Alef"/>
              </a:rPr>
              <a:t>דוגמאות לנושאים הכלולים בתוספת השניה</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11272"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3"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1274"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1275"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Tree>
    <p:extLst>
      <p:ext uri="{BB962C8B-B14F-4D97-AF65-F5344CB8AC3E}">
        <p14:creationId xmlns:p14="http://schemas.microsoft.com/office/powerpoint/2010/main" val="8707302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מלבן 16"/>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graphicFrame>
        <p:nvGraphicFramePr>
          <p:cNvPr id="29" name="טבלה 28"/>
          <p:cNvGraphicFramePr>
            <a:graphicFrameLocks noGrp="1"/>
          </p:cNvGraphicFramePr>
          <p:nvPr>
            <p:extLst>
              <p:ext uri="{D42A27DB-BD31-4B8C-83A1-F6EECF244321}">
                <p14:modId xmlns:p14="http://schemas.microsoft.com/office/powerpoint/2010/main" val="1659571685"/>
              </p:ext>
            </p:extLst>
          </p:nvPr>
        </p:nvGraphicFramePr>
        <p:xfrm>
          <a:off x="307974" y="1304925"/>
          <a:ext cx="8624631" cy="3894172"/>
        </p:xfrm>
        <a:graphic>
          <a:graphicData uri="http://schemas.openxmlformats.org/drawingml/2006/table">
            <a:tbl>
              <a:tblPr rtl="1" firstRow="1" bandRow="1">
                <a:tableStyleId>{2D5ABB26-0587-4C30-8999-92F81FD0307C}</a:tableStyleId>
              </a:tblPr>
              <a:tblGrid>
                <a:gridCol w="1691143">
                  <a:extLst>
                    <a:ext uri="{9D8B030D-6E8A-4147-A177-3AD203B41FA5}">
                      <a16:colId xmlns:a16="http://schemas.microsoft.com/office/drawing/2014/main" val="20000"/>
                    </a:ext>
                  </a:extLst>
                </a:gridCol>
                <a:gridCol w="6933488">
                  <a:extLst>
                    <a:ext uri="{9D8B030D-6E8A-4147-A177-3AD203B41FA5}">
                      <a16:colId xmlns:a16="http://schemas.microsoft.com/office/drawing/2014/main" val="20001"/>
                    </a:ext>
                  </a:extLst>
                </a:gridCol>
              </a:tblGrid>
              <a:tr h="463191">
                <a:tc>
                  <a:txBody>
                    <a:bodyPr/>
                    <a:lstStyle/>
                    <a:p>
                      <a:pPr algn="ctr" rtl="1"/>
                      <a:r>
                        <a:rPr lang="he-IL" sz="2000" b="1" dirty="0" smtClean="0">
                          <a:latin typeface="Alef" panose="00000500000000000000" pitchFamily="2" charset="-79"/>
                          <a:cs typeface="Alef" panose="00000500000000000000" pitchFamily="2" charset="-79"/>
                        </a:rPr>
                        <a:t>סעיף</a:t>
                      </a:r>
                      <a:endParaRPr lang="he-IL" sz="2000" b="1" dirty="0">
                        <a:latin typeface="Alef" panose="00000500000000000000" pitchFamily="2" charset="-79"/>
                        <a:cs typeface="Alef" panose="00000500000000000000" pitchFamily="2" charset="-79"/>
                      </a:endParaRPr>
                    </a:p>
                  </a:txBody>
                  <a:tcPr marL="91433" marR="91433" marT="40951" marB="40951">
                    <a:lnB w="12700" cap="flat" cmpd="sng" algn="ctr">
                      <a:solidFill>
                        <a:schemeClr val="tx1"/>
                      </a:solidFill>
                      <a:prstDash val="dot"/>
                      <a:round/>
                      <a:headEnd type="none" w="med" len="med"/>
                      <a:tailEnd type="none" w="med" len="med"/>
                    </a:lnB>
                  </a:tcPr>
                </a:tc>
                <a:tc>
                  <a:txBody>
                    <a:bodyPr/>
                    <a:lstStyle/>
                    <a:p>
                      <a:pPr algn="ctr" rtl="1"/>
                      <a:r>
                        <a:rPr lang="he-IL" sz="2000" b="1" dirty="0" smtClean="0">
                          <a:latin typeface="Alef" panose="00000500000000000000" pitchFamily="2" charset="-79"/>
                          <a:cs typeface="Alef" panose="00000500000000000000" pitchFamily="2" charset="-79"/>
                        </a:rPr>
                        <a:t>מהות</a:t>
                      </a:r>
                      <a:endParaRPr lang="he-IL" sz="2000" b="1" dirty="0">
                        <a:latin typeface="Alef" panose="00000500000000000000" pitchFamily="2" charset="-79"/>
                        <a:cs typeface="Alef" panose="00000500000000000000" pitchFamily="2" charset="-79"/>
                      </a:endParaRPr>
                    </a:p>
                  </a:txBody>
                  <a:tcPr marL="91433" marR="91433" marT="40951" marB="40951">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0"/>
                  </a:ext>
                </a:extLst>
              </a:tr>
              <a:tr h="512993">
                <a:tc>
                  <a:txBody>
                    <a:bodyPr/>
                    <a:lstStyle/>
                    <a:p>
                      <a:pPr algn="ctr" rtl="1"/>
                      <a:r>
                        <a:rPr lang="he-IL" sz="1900" dirty="0" smtClean="0">
                          <a:latin typeface="Alef" panose="00000500000000000000" pitchFamily="2" charset="-79"/>
                          <a:cs typeface="Alef" panose="00000500000000000000" pitchFamily="2" charset="-79"/>
                        </a:rPr>
                        <a:t>3</a:t>
                      </a:r>
                      <a:endParaRPr lang="he-IL" sz="1900" dirty="0">
                        <a:latin typeface="Alef" panose="00000500000000000000" pitchFamily="2" charset="-79"/>
                        <a:cs typeface="Alef" panose="00000500000000000000" pitchFamily="2" charset="-79"/>
                      </a:endParaRPr>
                    </a:p>
                  </a:txBody>
                  <a:tcPr marL="91433" marR="91433" marT="40951" marB="40951">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lvl="1" algn="ctr" eaLnBrk="1" hangingPunct="1">
                        <a:spcBef>
                          <a:spcPct val="0"/>
                        </a:spcBef>
                        <a:buFont typeface="Symbol" pitchFamily="18" charset="2"/>
                        <a:buNone/>
                      </a:pPr>
                      <a:r>
                        <a:rPr lang="he-IL" altLang="he-IL" sz="1900" dirty="0" smtClean="0">
                          <a:latin typeface="Alef" panose="00000500000000000000" pitchFamily="2" charset="-79"/>
                          <a:cs typeface="Alef" panose="00000500000000000000" pitchFamily="2" charset="-79"/>
                        </a:rPr>
                        <a:t>פטור מייצוגית בעילה של אי הפעלת</a:t>
                      </a:r>
                      <a:r>
                        <a:rPr lang="he-IL" altLang="he-IL" sz="1900" baseline="0" dirty="0" smtClean="0">
                          <a:latin typeface="Alef" panose="00000500000000000000" pitchFamily="2" charset="-79"/>
                          <a:cs typeface="Alef" panose="00000500000000000000" pitchFamily="2" charset="-79"/>
                        </a:rPr>
                        <a:t> </a:t>
                      </a:r>
                      <a:r>
                        <a:rPr lang="he-IL" altLang="he-IL" sz="1900" dirty="0" smtClean="0">
                          <a:latin typeface="Alef" panose="00000500000000000000" pitchFamily="2" charset="-79"/>
                          <a:cs typeface="Alef" panose="00000500000000000000" pitchFamily="2" charset="-79"/>
                        </a:rPr>
                        <a:t>סמכות פיקוח/אכיפה כלפי צד שלישי</a:t>
                      </a:r>
                      <a:endParaRPr lang="he-IL" altLang="he-IL" sz="1900" dirty="0">
                        <a:latin typeface="Alef" panose="00000500000000000000" pitchFamily="2" charset="-79"/>
                        <a:cs typeface="Alef" panose="00000500000000000000" pitchFamily="2" charset="-79"/>
                      </a:endParaRPr>
                    </a:p>
                  </a:txBody>
                  <a:tcPr marL="91433" marR="91433" marT="40951" marB="40951">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1"/>
                  </a:ext>
                </a:extLst>
              </a:tr>
              <a:tr h="512993">
                <a:tc>
                  <a:txBody>
                    <a:bodyPr/>
                    <a:lstStyle/>
                    <a:p>
                      <a:pPr algn="ctr" rtl="1"/>
                      <a:r>
                        <a:rPr lang="he-IL" sz="1900" dirty="0" smtClean="0">
                          <a:latin typeface="Alef" panose="00000500000000000000" pitchFamily="2" charset="-79"/>
                          <a:cs typeface="Alef" panose="00000500000000000000" pitchFamily="2" charset="-79"/>
                        </a:rPr>
                        <a:t>5(ב)(2)</a:t>
                      </a:r>
                      <a:endParaRPr lang="he-IL" sz="1900" dirty="0">
                        <a:latin typeface="Alef" panose="00000500000000000000" pitchFamily="2" charset="-79"/>
                        <a:cs typeface="Alef" panose="00000500000000000000" pitchFamily="2" charset="-79"/>
                      </a:endParaRPr>
                    </a:p>
                  </a:txBody>
                  <a:tcPr marL="91433" marR="91433" marT="40951" marB="40951">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lvl="1" algn="ctr" eaLnBrk="1" hangingPunct="1">
                        <a:spcBef>
                          <a:spcPct val="0"/>
                        </a:spcBef>
                        <a:buFont typeface="Symbol" pitchFamily="18" charset="2"/>
                        <a:buNone/>
                      </a:pPr>
                      <a:r>
                        <a:rPr lang="he-IL" altLang="he-IL" sz="1900" dirty="0" smtClean="0">
                          <a:latin typeface="Alef" panose="00000500000000000000" pitchFamily="2" charset="-79"/>
                          <a:cs typeface="Alef" panose="00000500000000000000" pitchFamily="2" charset="-79"/>
                        </a:rPr>
                        <a:t>הגשת </a:t>
                      </a:r>
                      <a:r>
                        <a:rPr lang="he-IL" altLang="he-IL" sz="1900" baseline="0" dirty="0" smtClean="0">
                          <a:latin typeface="Alef" panose="00000500000000000000" pitchFamily="2" charset="-79"/>
                          <a:cs typeface="Alef" panose="00000500000000000000" pitchFamily="2" charset="-79"/>
                        </a:rPr>
                        <a:t>ה</a:t>
                      </a:r>
                      <a:r>
                        <a:rPr lang="he-IL" altLang="he-IL" sz="1900" dirty="0" smtClean="0">
                          <a:latin typeface="Alef" panose="00000500000000000000" pitchFamily="2" charset="-79"/>
                          <a:cs typeface="Alef" panose="00000500000000000000" pitchFamily="2" charset="-79"/>
                        </a:rPr>
                        <a:t>תביעה בבית</a:t>
                      </a:r>
                      <a:r>
                        <a:rPr lang="he-IL" altLang="he-IL" sz="1900" baseline="0" dirty="0" smtClean="0">
                          <a:latin typeface="Alef" panose="00000500000000000000" pitchFamily="2" charset="-79"/>
                          <a:cs typeface="Alef" panose="00000500000000000000" pitchFamily="2" charset="-79"/>
                        </a:rPr>
                        <a:t> משפט לעניינים מנהליים</a:t>
                      </a:r>
                    </a:p>
                    <a:p>
                      <a:pPr lvl="1" algn="ctr" eaLnBrk="1" hangingPunct="1">
                        <a:spcBef>
                          <a:spcPct val="0"/>
                        </a:spcBef>
                        <a:buFont typeface="Symbol" pitchFamily="18" charset="2"/>
                        <a:buNone/>
                      </a:pPr>
                      <a:r>
                        <a:rPr lang="he-IL" altLang="he-IL" sz="1900" dirty="0" smtClean="0">
                          <a:latin typeface="Alef" panose="00000500000000000000" pitchFamily="2" charset="-79"/>
                          <a:cs typeface="Alef" panose="00000500000000000000" pitchFamily="2" charset="-79"/>
                        </a:rPr>
                        <a:t>(עשוי ליצור כפל הליכים בתביעה נגד רשות ונגד אחרים)</a:t>
                      </a:r>
                    </a:p>
                  </a:txBody>
                  <a:tcPr marL="91433" marR="91433" marT="40951" marB="40951">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2"/>
                  </a:ext>
                </a:extLst>
              </a:tr>
              <a:tr h="512993">
                <a:tc>
                  <a:txBody>
                    <a:bodyPr/>
                    <a:lstStyle/>
                    <a:p>
                      <a:pPr algn="ctr" rtl="1"/>
                      <a:r>
                        <a:rPr lang="he-IL" sz="1900" dirty="0" smtClean="0">
                          <a:latin typeface="Alef" panose="00000500000000000000" pitchFamily="2" charset="-79"/>
                          <a:cs typeface="Alef" panose="00000500000000000000" pitchFamily="2" charset="-79"/>
                        </a:rPr>
                        <a:t>8(ב)(1)</a:t>
                      </a:r>
                      <a:r>
                        <a:rPr lang="he-IL" sz="1900" baseline="0" dirty="0" smtClean="0">
                          <a:latin typeface="Alef" panose="00000500000000000000" pitchFamily="2" charset="-79"/>
                          <a:cs typeface="Alef" panose="00000500000000000000" pitchFamily="2" charset="-79"/>
                        </a:rPr>
                        <a:t> 20(ד)(1)</a:t>
                      </a:r>
                      <a:endParaRPr lang="he-IL" sz="1900" dirty="0">
                        <a:latin typeface="Alef" panose="00000500000000000000" pitchFamily="2" charset="-79"/>
                        <a:cs typeface="Alef" panose="00000500000000000000" pitchFamily="2" charset="-79"/>
                      </a:endParaRPr>
                    </a:p>
                  </a:txBody>
                  <a:tcPr marL="91433" marR="91433" marT="40951" marB="40951">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lvl="1" algn="ctr" eaLnBrk="1" hangingPunct="1">
                        <a:spcBef>
                          <a:spcPct val="0"/>
                        </a:spcBef>
                        <a:buFont typeface="Symbol" pitchFamily="18" charset="2"/>
                        <a:buNone/>
                      </a:pPr>
                      <a:r>
                        <a:rPr lang="he-IL" altLang="he-IL" sz="1900" u="none" dirty="0" smtClean="0">
                          <a:latin typeface="Alef" panose="00000500000000000000" pitchFamily="2" charset="-79"/>
                          <a:cs typeface="Alef" panose="00000500000000000000" pitchFamily="2" charset="-79"/>
                        </a:rPr>
                        <a:t>הגנות</a:t>
                      </a:r>
                      <a:r>
                        <a:rPr lang="he-IL" altLang="he-IL" sz="1900" dirty="0" smtClean="0">
                          <a:latin typeface="Alef" panose="00000500000000000000" pitchFamily="2" charset="-79"/>
                          <a:cs typeface="Alef" panose="00000500000000000000" pitchFamily="2" charset="-79"/>
                        </a:rPr>
                        <a:t> מיוחדות למדינה </a:t>
                      </a:r>
                    </a:p>
                    <a:p>
                      <a:pPr lvl="1" algn="ctr" eaLnBrk="1" hangingPunct="1">
                        <a:spcBef>
                          <a:spcPct val="0"/>
                        </a:spcBef>
                        <a:buFont typeface="Symbol" pitchFamily="18" charset="2"/>
                        <a:buNone/>
                      </a:pPr>
                      <a:r>
                        <a:rPr lang="he-IL" altLang="he-IL" sz="1900" dirty="0" smtClean="0">
                          <a:latin typeface="Alef" panose="00000500000000000000" pitchFamily="2" charset="-79"/>
                          <a:cs typeface="Alef" panose="00000500000000000000" pitchFamily="2" charset="-79"/>
                        </a:rPr>
                        <a:t>בשלב הבקשה לאישור ייצוגית + בעת מתן פסק הדין</a:t>
                      </a:r>
                    </a:p>
                  </a:txBody>
                  <a:tcPr marL="91433" marR="91433" marT="40951" marB="40951">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3"/>
                  </a:ext>
                </a:extLst>
              </a:tr>
              <a:tr h="512993">
                <a:tc>
                  <a:txBody>
                    <a:bodyPr/>
                    <a:lstStyle/>
                    <a:p>
                      <a:pPr algn="ctr" rtl="1"/>
                      <a:r>
                        <a:rPr lang="he-IL" sz="1900" dirty="0" smtClean="0">
                          <a:latin typeface="Alef" panose="00000500000000000000" pitchFamily="2" charset="-79"/>
                          <a:cs typeface="Alef" panose="00000500000000000000" pitchFamily="2" charset="-79"/>
                        </a:rPr>
                        <a:t>9</a:t>
                      </a:r>
                      <a:endParaRPr lang="he-IL" sz="1900" dirty="0">
                        <a:latin typeface="Alef" panose="00000500000000000000" pitchFamily="2" charset="-79"/>
                        <a:cs typeface="Alef" panose="00000500000000000000" pitchFamily="2" charset="-79"/>
                      </a:endParaRPr>
                    </a:p>
                  </a:txBody>
                  <a:tcPr marL="91433" marR="91433" marT="40951" marB="40951">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rtl="1"/>
                      <a:r>
                        <a:rPr lang="he-IL" sz="1900" dirty="0" smtClean="0">
                          <a:latin typeface="Alef" panose="00000500000000000000" pitchFamily="2" charset="-79"/>
                          <a:cs typeface="Alef" panose="00000500000000000000" pitchFamily="2" charset="-79"/>
                        </a:rPr>
                        <a:t>הודעה על חדילה</a:t>
                      </a:r>
                      <a:r>
                        <a:rPr lang="he-IL" sz="1900" baseline="0" dirty="0" smtClean="0">
                          <a:latin typeface="Alef" panose="00000500000000000000" pitchFamily="2" charset="-79"/>
                          <a:cs typeface="Alef" panose="00000500000000000000" pitchFamily="2" charset="-79"/>
                        </a:rPr>
                        <a:t> מגבייה</a:t>
                      </a:r>
                      <a:endParaRPr lang="he-IL" sz="1900" dirty="0" smtClean="0">
                        <a:latin typeface="Alef" panose="00000500000000000000" pitchFamily="2" charset="-79"/>
                        <a:cs typeface="Alef" panose="00000500000000000000" pitchFamily="2" charset="-79"/>
                      </a:endParaRPr>
                    </a:p>
                  </a:txBody>
                  <a:tcPr marL="91433" marR="91433" marT="40951" marB="40951">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4"/>
                  </a:ext>
                </a:extLst>
              </a:tr>
              <a:tr h="419237">
                <a:tc>
                  <a:txBody>
                    <a:bodyPr/>
                    <a:lstStyle/>
                    <a:p>
                      <a:pPr algn="ctr" rtl="1"/>
                      <a:r>
                        <a:rPr lang="he-IL" sz="1900" dirty="0" smtClean="0">
                          <a:latin typeface="Alef" panose="00000500000000000000" pitchFamily="2" charset="-79"/>
                          <a:cs typeface="Alef" panose="00000500000000000000" pitchFamily="2" charset="-79"/>
                        </a:rPr>
                        <a:t>21</a:t>
                      </a:r>
                      <a:endParaRPr lang="he-IL" sz="1900" dirty="0">
                        <a:latin typeface="Alef" panose="00000500000000000000" pitchFamily="2" charset="-79"/>
                        <a:cs typeface="Alef" panose="00000500000000000000" pitchFamily="2" charset="-79"/>
                      </a:endParaRPr>
                    </a:p>
                  </a:txBody>
                  <a:tcPr marL="91433" marR="91433" marT="40951" marB="40951">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ctr" rtl="1"/>
                      <a:r>
                        <a:rPr lang="he-IL" altLang="he-IL" sz="1900" kern="1200" dirty="0" smtClean="0">
                          <a:latin typeface="Alef" panose="00000500000000000000" pitchFamily="2" charset="-79"/>
                          <a:cs typeface="Alef" panose="00000500000000000000" pitchFamily="2" charset="-79"/>
                        </a:rPr>
                        <a:t>השבה מוגבלת לשנתיים</a:t>
                      </a:r>
                      <a:endParaRPr lang="he-IL" sz="1900" kern="1200" dirty="0">
                        <a:solidFill>
                          <a:schemeClr val="tx1"/>
                        </a:solidFill>
                        <a:latin typeface="Alef" panose="00000500000000000000" pitchFamily="2" charset="-79"/>
                        <a:ea typeface="+mn-ea"/>
                        <a:cs typeface="Alef" panose="00000500000000000000" pitchFamily="2" charset="-79"/>
                      </a:endParaRPr>
                    </a:p>
                  </a:txBody>
                  <a:tcPr marL="91433" marR="91433" marT="40951" marB="40951">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5"/>
                  </a:ext>
                </a:extLst>
              </a:tr>
              <a:tr h="515685">
                <a:tc>
                  <a:txBody>
                    <a:bodyPr/>
                    <a:lstStyle/>
                    <a:p>
                      <a:pPr algn="ctr" rtl="1"/>
                      <a:r>
                        <a:rPr lang="he-IL" sz="1900" dirty="0" smtClean="0">
                          <a:solidFill>
                            <a:schemeClr val="tx1"/>
                          </a:solidFill>
                          <a:latin typeface="Alef" panose="00000500000000000000" pitchFamily="2" charset="-79"/>
                          <a:cs typeface="Alef" panose="00000500000000000000" pitchFamily="2" charset="-79"/>
                        </a:rPr>
                        <a:t>התוספת השניה</a:t>
                      </a:r>
                      <a:endParaRPr lang="he-IL" sz="1900" dirty="0">
                        <a:solidFill>
                          <a:schemeClr val="tx1"/>
                        </a:solidFill>
                        <a:latin typeface="Alef" panose="00000500000000000000" pitchFamily="2" charset="-79"/>
                        <a:cs typeface="Alef" panose="00000500000000000000" pitchFamily="2" charset="-79"/>
                      </a:endParaRPr>
                    </a:p>
                  </a:txBody>
                  <a:tcPr marL="91433" marR="91433" marT="40951" marB="40951">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lvl="1" algn="ctr" eaLnBrk="1" hangingPunct="1">
                        <a:spcBef>
                          <a:spcPct val="0"/>
                        </a:spcBef>
                        <a:buFont typeface="Symbol" pitchFamily="18" charset="2"/>
                        <a:buNone/>
                      </a:pPr>
                      <a:r>
                        <a:rPr lang="he-IL" altLang="he-IL" sz="1900" dirty="0" smtClean="0">
                          <a:solidFill>
                            <a:schemeClr val="tx1"/>
                          </a:solidFill>
                          <a:latin typeface="Alef" panose="00000500000000000000" pitchFamily="2" charset="-79"/>
                          <a:cs typeface="Alef" panose="00000500000000000000" pitchFamily="2" charset="-79"/>
                        </a:rPr>
                        <a:t>אין עילה כללית של עשיית עושר שלא במשפט</a:t>
                      </a:r>
                      <a:endParaRPr lang="he-IL" altLang="he-IL" sz="1900" dirty="0">
                        <a:solidFill>
                          <a:schemeClr val="tx1"/>
                        </a:solidFill>
                        <a:latin typeface="Alef" panose="00000500000000000000" pitchFamily="2" charset="-79"/>
                        <a:cs typeface="Alef" panose="00000500000000000000" pitchFamily="2" charset="-79"/>
                      </a:endParaRPr>
                    </a:p>
                  </a:txBody>
                  <a:tcPr marL="91433" marR="91433" marT="40951" marB="40951">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2313"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12314" name="TextBox 1"/>
          <p:cNvSpPr txBox="1">
            <a:spLocks noChangeArrowheads="1"/>
          </p:cNvSpPr>
          <p:nvPr/>
        </p:nvSpPr>
        <p:spPr bwMode="auto">
          <a:xfrm>
            <a:off x="17463" y="188913"/>
            <a:ext cx="9144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lnSpc>
                <a:spcPct val="150000"/>
              </a:lnSpc>
              <a:spcBef>
                <a:spcPct val="0"/>
              </a:spcBef>
              <a:buNone/>
            </a:pPr>
            <a:r>
              <a:rPr lang="he-IL" altLang="he-IL" sz="3000" b="1" dirty="0">
                <a:solidFill>
                  <a:srgbClr val="58A589"/>
                </a:solidFill>
                <a:latin typeface="Alef"/>
                <a:ea typeface="Alef"/>
                <a:cs typeface="Alef"/>
              </a:rPr>
              <a:t>הגבלות על הגשת תובענה ייצוגית נגד המדינה</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12316"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17"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2318"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2319"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cxnSp>
        <p:nvCxnSpPr>
          <p:cNvPr id="15" name="מחבר ישר 14"/>
          <p:cNvCxnSpPr/>
          <p:nvPr/>
        </p:nvCxnSpPr>
        <p:spPr bwMode="auto">
          <a:xfrm>
            <a:off x="7083425" y="1773238"/>
            <a:ext cx="0" cy="3743325"/>
          </a:xfrm>
          <a:prstGeom prst="line">
            <a:avLst/>
          </a:prstGeom>
          <a:ln>
            <a:solidFill>
              <a:schemeClr val="bg2"/>
            </a:solidFill>
            <a:prstDash val="solid"/>
            <a:headEnd type="none" w="med" len="med"/>
            <a:tailEnd type="none" w="med" len="med"/>
          </a:ln>
          <a:extLst/>
        </p:spPr>
        <p:style>
          <a:lnRef idx="1">
            <a:schemeClr val="accent3"/>
          </a:lnRef>
          <a:fillRef idx="0">
            <a:schemeClr val="accent3"/>
          </a:fillRef>
          <a:effectRef idx="0">
            <a:schemeClr val="accent3"/>
          </a:effectRef>
          <a:fontRef idx="minor">
            <a:schemeClr val="tx1"/>
          </a:fontRef>
        </p:style>
      </p:cxnSp>
      <p:pic>
        <p:nvPicPr>
          <p:cNvPr id="12321" name="תמונה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728101">
            <a:off x="8289925" y="711200"/>
            <a:ext cx="58261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97720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מלבן 16"/>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14338"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14339" name="TextBox 1"/>
          <p:cNvSpPr txBox="1">
            <a:spLocks noChangeArrowheads="1"/>
          </p:cNvSpPr>
          <p:nvPr/>
        </p:nvSpPr>
        <p:spPr bwMode="auto">
          <a:xfrm>
            <a:off x="290513" y="218626"/>
            <a:ext cx="8610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None/>
            </a:pPr>
            <a:r>
              <a:rPr lang="he-IL" altLang="he-IL" sz="3000" b="1" dirty="0">
                <a:solidFill>
                  <a:srgbClr val="58A589"/>
                </a:solidFill>
                <a:latin typeface="Alef"/>
                <a:ea typeface="Alef"/>
                <a:cs typeface="Alef"/>
              </a:rPr>
              <a:t>סעיף 4 –מי רשאי להגיש בקשה </a:t>
            </a:r>
            <a:r>
              <a:rPr lang="he-IL" altLang="he-IL" sz="3000" b="1" dirty="0" smtClean="0">
                <a:solidFill>
                  <a:srgbClr val="58A589"/>
                </a:solidFill>
                <a:latin typeface="Alef"/>
                <a:ea typeface="Alef"/>
                <a:cs typeface="Alef"/>
              </a:rPr>
              <a:t>לאישור תובענה ייצוגית ובשם מי?</a:t>
            </a:r>
            <a:endParaRPr lang="he-IL" altLang="he-IL" sz="3000" b="1" dirty="0">
              <a:solidFill>
                <a:srgbClr val="58A589"/>
              </a:solidFill>
              <a:latin typeface="Alef"/>
              <a:ea typeface="Alef"/>
              <a:cs typeface="Alef"/>
            </a:endParaRP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14341"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Rectangle 3"/>
          <p:cNvSpPr txBox="1">
            <a:spLocks noChangeArrowheads="1"/>
          </p:cNvSpPr>
          <p:nvPr/>
        </p:nvSpPr>
        <p:spPr bwMode="auto">
          <a:xfrm>
            <a:off x="460375" y="1340768"/>
            <a:ext cx="8693013" cy="453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lvl="1" algn="just" eaLnBrk="1" hangingPunct="1">
              <a:lnSpc>
                <a:spcPct val="150000"/>
              </a:lnSpc>
              <a:buFont typeface="Alef"/>
              <a:buChar char="*"/>
            </a:pPr>
            <a:r>
              <a:rPr lang="he-IL" altLang="he-IL" sz="1900" b="1" dirty="0" smtClean="0">
                <a:latin typeface="Alef"/>
                <a:ea typeface="Alef"/>
                <a:cs typeface="Alef"/>
              </a:rPr>
              <a:t>לפני </a:t>
            </a:r>
            <a:r>
              <a:rPr lang="he-IL" altLang="he-IL" sz="1900" b="1" dirty="0">
                <a:latin typeface="Alef"/>
                <a:ea typeface="Alef"/>
                <a:cs typeface="Alef"/>
              </a:rPr>
              <a:t>החוק </a:t>
            </a:r>
            <a:r>
              <a:rPr lang="he-IL" altLang="he-IL" sz="1900" dirty="0" smtClean="0">
                <a:latin typeface="Alef"/>
                <a:ea typeface="Alef"/>
                <a:cs typeface="Alef"/>
              </a:rPr>
              <a:t>– המודל </a:t>
            </a:r>
            <a:r>
              <a:rPr lang="he-IL" altLang="he-IL" sz="1900" dirty="0">
                <a:latin typeface="Alef"/>
                <a:ea typeface="Alef"/>
                <a:cs typeface="Alef"/>
              </a:rPr>
              <a:t>האמריקאי – </a:t>
            </a:r>
            <a:r>
              <a:rPr lang="he-IL" altLang="he-IL" sz="1900" b="1" dirty="0">
                <a:latin typeface="Alef"/>
                <a:ea typeface="Alef"/>
                <a:cs typeface="Alef"/>
              </a:rPr>
              <a:t>רק יחיד שהוא חבר קבוצה</a:t>
            </a:r>
          </a:p>
          <a:p>
            <a:pPr lvl="1" algn="just" eaLnBrk="1" hangingPunct="1">
              <a:lnSpc>
                <a:spcPct val="150000"/>
              </a:lnSpc>
              <a:buFont typeface="Alef"/>
              <a:buChar char="*"/>
            </a:pPr>
            <a:r>
              <a:rPr lang="he-IL" altLang="he-IL" sz="1900" b="1" dirty="0" smtClean="0">
                <a:latin typeface="Alef"/>
                <a:ea typeface="Alef"/>
                <a:cs typeface="Alef"/>
              </a:rPr>
              <a:t>ההסדר </a:t>
            </a:r>
            <a:r>
              <a:rPr lang="he-IL" altLang="he-IL" sz="1900" b="1" dirty="0">
                <a:latin typeface="Alef"/>
                <a:ea typeface="Alef"/>
                <a:cs typeface="Alef"/>
              </a:rPr>
              <a:t>בחוק </a:t>
            </a:r>
            <a:r>
              <a:rPr lang="he-IL" altLang="he-IL" sz="1900" dirty="0" smtClean="0">
                <a:latin typeface="Alef"/>
                <a:ea typeface="Alef"/>
                <a:cs typeface="Alef"/>
              </a:rPr>
              <a:t>– </a:t>
            </a:r>
            <a:r>
              <a:rPr lang="he-IL" altLang="he-IL" sz="1900" b="1" dirty="0" smtClean="0">
                <a:latin typeface="Alef"/>
                <a:ea typeface="Alef"/>
                <a:cs typeface="Alef"/>
              </a:rPr>
              <a:t>גם </a:t>
            </a:r>
            <a:r>
              <a:rPr lang="he-IL" altLang="he-IL" sz="1900" b="1" dirty="0">
                <a:latin typeface="Alef"/>
                <a:ea typeface="Alef"/>
                <a:cs typeface="Alef"/>
              </a:rPr>
              <a:t>גורמים ציבוריים</a:t>
            </a:r>
            <a:r>
              <a:rPr lang="he-IL" altLang="he-IL" sz="1900" dirty="0">
                <a:latin typeface="Alef"/>
                <a:ea typeface="Alef"/>
                <a:cs typeface="Alef"/>
              </a:rPr>
              <a:t>:</a:t>
            </a:r>
          </a:p>
          <a:p>
            <a:pPr lvl="1" algn="just" eaLnBrk="1" hangingPunct="1">
              <a:lnSpc>
                <a:spcPct val="150000"/>
              </a:lnSpc>
              <a:buFontTx/>
              <a:buNone/>
            </a:pPr>
            <a:endParaRPr lang="he-IL" altLang="he-IL" sz="400" dirty="0">
              <a:latin typeface="Alef"/>
              <a:ea typeface="Alef"/>
              <a:cs typeface="Alef"/>
            </a:endParaRPr>
          </a:p>
          <a:p>
            <a:pPr lvl="2" algn="just" eaLnBrk="1" hangingPunct="1">
              <a:lnSpc>
                <a:spcPct val="150000"/>
              </a:lnSpc>
              <a:buFont typeface="Courier New" pitchFamily="49" charset="0"/>
              <a:buChar char="o"/>
            </a:pPr>
            <a:r>
              <a:rPr lang="he-IL" altLang="he-IL" sz="1800" u="sng" dirty="0">
                <a:latin typeface="Alef"/>
                <a:ea typeface="Alef"/>
                <a:cs typeface="Alef"/>
              </a:rPr>
              <a:t>אדם שיש לו עילת תביעה</a:t>
            </a:r>
            <a:r>
              <a:rPr lang="he-IL" altLang="he-IL" sz="1800" dirty="0">
                <a:latin typeface="Alef"/>
                <a:ea typeface="Alef"/>
                <a:cs typeface="Alef"/>
              </a:rPr>
              <a:t> – בתנאי שהתביעה מעוררת שאלות מהותיות של עובדה או משפט המשותפות </a:t>
            </a:r>
            <a:r>
              <a:rPr lang="he-IL" altLang="he-IL" sz="1800" dirty="0" smtClean="0">
                <a:latin typeface="Alef"/>
                <a:ea typeface="Alef"/>
                <a:cs typeface="Alef"/>
              </a:rPr>
              <a:t>לכל </a:t>
            </a:r>
            <a:r>
              <a:rPr lang="he-IL" altLang="he-IL" sz="1800" dirty="0">
                <a:latin typeface="Alef"/>
                <a:ea typeface="Alef"/>
                <a:cs typeface="Alef"/>
              </a:rPr>
              <a:t>החברים הנמנים עם קבוצת </a:t>
            </a:r>
            <a:r>
              <a:rPr lang="he-IL" altLang="he-IL" sz="1800" dirty="0" smtClean="0">
                <a:latin typeface="Alef"/>
                <a:ea typeface="Alef"/>
                <a:cs typeface="Alef"/>
              </a:rPr>
              <a:t>התובעים, בשם אותה קבוצה</a:t>
            </a:r>
          </a:p>
          <a:p>
            <a:pPr lvl="2" algn="just" eaLnBrk="1" hangingPunct="1">
              <a:lnSpc>
                <a:spcPct val="150000"/>
              </a:lnSpc>
              <a:buFont typeface="Courier New" pitchFamily="49" charset="0"/>
              <a:buChar char="o"/>
            </a:pPr>
            <a:endParaRPr lang="he-IL" altLang="he-IL" sz="500" u="sng" dirty="0" smtClean="0">
              <a:latin typeface="Alef"/>
              <a:ea typeface="Alef"/>
              <a:cs typeface="Alef"/>
            </a:endParaRPr>
          </a:p>
          <a:p>
            <a:pPr lvl="2" algn="just" eaLnBrk="1" hangingPunct="1">
              <a:lnSpc>
                <a:spcPct val="150000"/>
              </a:lnSpc>
              <a:buFont typeface="Courier New" pitchFamily="49" charset="0"/>
              <a:buChar char="o"/>
            </a:pPr>
            <a:r>
              <a:rPr lang="he-IL" altLang="he-IL" sz="1800" u="sng" dirty="0" smtClean="0">
                <a:latin typeface="Alef"/>
                <a:ea typeface="Alef"/>
                <a:cs typeface="Alef"/>
              </a:rPr>
              <a:t>רשות ציבורית</a:t>
            </a:r>
            <a:r>
              <a:rPr lang="he-IL" altLang="he-IL" sz="1800" dirty="0" smtClean="0">
                <a:latin typeface="Alef"/>
                <a:ea typeface="Alef"/>
                <a:cs typeface="Alef"/>
              </a:rPr>
              <a:t> – בתנאי שהתביעה היא בתחום אחת המטרות הציבוריות שבהן עוסקת הרשות</a:t>
            </a:r>
          </a:p>
          <a:p>
            <a:pPr lvl="3" algn="just" eaLnBrk="1" hangingPunct="1">
              <a:lnSpc>
                <a:spcPct val="150000"/>
              </a:lnSpc>
            </a:pPr>
            <a:r>
              <a:rPr lang="he-IL" altLang="he-IL" sz="1700" dirty="0" smtClean="0">
                <a:latin typeface="Alef"/>
                <a:ea typeface="Alef"/>
                <a:cs typeface="Alef"/>
              </a:rPr>
              <a:t>בשם </a:t>
            </a:r>
            <a:r>
              <a:rPr lang="he-IL" altLang="he-IL" sz="1700" dirty="0">
                <a:latin typeface="Alef"/>
                <a:ea typeface="Alef"/>
                <a:cs typeface="Alef"/>
              </a:rPr>
              <a:t>קבוצת בני אדם אשר אותה תביעה מעוררת שאלות משותפות לכלל החברים הנמנים עימה</a:t>
            </a:r>
          </a:p>
          <a:p>
            <a:pPr lvl="1" algn="just" eaLnBrk="1" hangingPunct="1">
              <a:lnSpc>
                <a:spcPct val="150000"/>
              </a:lnSpc>
              <a:buFont typeface="Alef"/>
              <a:buChar char="*"/>
            </a:pPr>
            <a:endParaRPr lang="he-IL" altLang="he-IL" sz="1800" dirty="0">
              <a:latin typeface="Alef"/>
              <a:ea typeface="Alef"/>
              <a:cs typeface="Alef"/>
            </a:endParaRPr>
          </a:p>
        </p:txBody>
      </p:sp>
      <p:sp>
        <p:nvSpPr>
          <p:cNvPr id="14343"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4344"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4345"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pic>
        <p:nvPicPr>
          <p:cNvPr id="16" name="תמונה 1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4964436"/>
            <a:ext cx="1017265" cy="1017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32998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271">
                                            <p:txEl>
                                              <p:pRg st="0" end="0"/>
                                            </p:txEl>
                                          </p:spTgt>
                                        </p:tgtEl>
                                        <p:attrNameLst>
                                          <p:attrName>style.visibility</p:attrName>
                                        </p:attrNameLst>
                                      </p:cBhvr>
                                      <p:to>
                                        <p:strVal val="visible"/>
                                      </p:to>
                                    </p:set>
                                    <p:animEffect transition="in" filter="fade">
                                      <p:cBhvr>
                                        <p:cTn id="7" dur="500"/>
                                        <p:tgtEl>
                                          <p:spTgt spid="112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271">
                                            <p:txEl>
                                              <p:pRg st="1" end="1"/>
                                            </p:txEl>
                                          </p:spTgt>
                                        </p:tgtEl>
                                        <p:attrNameLst>
                                          <p:attrName>style.visibility</p:attrName>
                                        </p:attrNameLst>
                                      </p:cBhvr>
                                      <p:to>
                                        <p:strVal val="visible"/>
                                      </p:to>
                                    </p:set>
                                    <p:animEffect transition="in" filter="fade">
                                      <p:cBhvr>
                                        <p:cTn id="12" dur="500"/>
                                        <p:tgtEl>
                                          <p:spTgt spid="112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1271">
                                            <p:txEl>
                                              <p:pRg st="3" end="3"/>
                                            </p:txEl>
                                          </p:spTgt>
                                        </p:tgtEl>
                                        <p:attrNameLst>
                                          <p:attrName>style.visibility</p:attrName>
                                        </p:attrNameLst>
                                      </p:cBhvr>
                                      <p:to>
                                        <p:strVal val="visible"/>
                                      </p:to>
                                    </p:set>
                                    <p:animEffect transition="in" filter="fade">
                                      <p:cBhvr>
                                        <p:cTn id="17" dur="500"/>
                                        <p:tgtEl>
                                          <p:spTgt spid="112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1271">
                                            <p:txEl>
                                              <p:pRg st="5" end="5"/>
                                            </p:txEl>
                                          </p:spTgt>
                                        </p:tgtEl>
                                        <p:attrNameLst>
                                          <p:attrName>style.visibility</p:attrName>
                                        </p:attrNameLst>
                                      </p:cBhvr>
                                      <p:to>
                                        <p:strVal val="visible"/>
                                      </p:to>
                                    </p:set>
                                    <p:animEffect transition="in" filter="fade">
                                      <p:cBhvr>
                                        <p:cTn id="22" dur="500"/>
                                        <p:tgtEl>
                                          <p:spTgt spid="11271">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1271">
                                            <p:txEl>
                                              <p:pRg st="6" end="6"/>
                                            </p:txEl>
                                          </p:spTgt>
                                        </p:tgtEl>
                                        <p:attrNameLst>
                                          <p:attrName>style.visibility</p:attrName>
                                        </p:attrNameLst>
                                      </p:cBhvr>
                                      <p:to>
                                        <p:strVal val="visible"/>
                                      </p:to>
                                    </p:set>
                                    <p:animEffect transition="in" filter="fade">
                                      <p:cBhvr>
                                        <p:cTn id="25" dur="500"/>
                                        <p:tgtEl>
                                          <p:spTgt spid="112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מלבן 14"/>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17" name="TextBox 1"/>
          <p:cNvSpPr txBox="1">
            <a:spLocks noChangeArrowheads="1"/>
          </p:cNvSpPr>
          <p:nvPr/>
        </p:nvSpPr>
        <p:spPr bwMode="auto">
          <a:xfrm>
            <a:off x="234033" y="359965"/>
            <a:ext cx="8610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None/>
            </a:pPr>
            <a:r>
              <a:rPr lang="he-IL" altLang="he-IL" sz="3000" b="1" dirty="0">
                <a:solidFill>
                  <a:srgbClr val="58A589"/>
                </a:solidFill>
                <a:latin typeface="Alef"/>
                <a:ea typeface="Alef"/>
                <a:cs typeface="Alef"/>
              </a:rPr>
              <a:t>סעיף 4 </a:t>
            </a:r>
            <a:r>
              <a:rPr lang="he-IL" altLang="he-IL" sz="3000" b="1" dirty="0" smtClean="0">
                <a:solidFill>
                  <a:srgbClr val="58A589"/>
                </a:solidFill>
                <a:latin typeface="Alef"/>
                <a:ea typeface="Alef"/>
                <a:cs typeface="Alef"/>
              </a:rPr>
              <a:t>– מי </a:t>
            </a:r>
            <a:r>
              <a:rPr lang="he-IL" altLang="he-IL" sz="3000" b="1" dirty="0">
                <a:solidFill>
                  <a:srgbClr val="58A589"/>
                </a:solidFill>
                <a:latin typeface="Alef"/>
                <a:ea typeface="Alef"/>
                <a:cs typeface="Alef"/>
              </a:rPr>
              <a:t>רשאי להגיש בקשה </a:t>
            </a:r>
            <a:r>
              <a:rPr lang="he-IL" altLang="he-IL" sz="3000" b="1" dirty="0" smtClean="0">
                <a:solidFill>
                  <a:srgbClr val="58A589"/>
                </a:solidFill>
                <a:latin typeface="Alef"/>
                <a:ea typeface="Alef"/>
                <a:cs typeface="Alef"/>
              </a:rPr>
              <a:t>לייצוגית?</a:t>
            </a:r>
            <a:endParaRPr lang="he-IL" altLang="he-IL" sz="3000" b="1" dirty="0">
              <a:solidFill>
                <a:srgbClr val="58A589"/>
              </a:solidFill>
              <a:latin typeface="Alef"/>
              <a:ea typeface="Alef"/>
              <a:cs typeface="Alef"/>
            </a:endParaRPr>
          </a:p>
        </p:txBody>
      </p:sp>
      <p:sp>
        <p:nvSpPr>
          <p:cNvPr id="15363"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15366"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Rectangle 3"/>
          <p:cNvSpPr txBox="1">
            <a:spLocks noChangeArrowheads="1"/>
          </p:cNvSpPr>
          <p:nvPr/>
        </p:nvSpPr>
        <p:spPr bwMode="auto">
          <a:xfrm>
            <a:off x="539552" y="1052736"/>
            <a:ext cx="9194802" cy="453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lvl="2" algn="just" eaLnBrk="1" hangingPunct="1">
              <a:lnSpc>
                <a:spcPct val="150000"/>
              </a:lnSpc>
              <a:buFont typeface="Courier New" pitchFamily="49" charset="0"/>
              <a:buChar char="o"/>
              <a:defRPr/>
            </a:pPr>
            <a:r>
              <a:rPr lang="he-IL" altLang="he-IL" sz="1800" u="sng" dirty="0" smtClean="0">
                <a:latin typeface="Alef" pitchFamily="2" charset="-79"/>
                <a:cs typeface="Alef" pitchFamily="2" charset="-79"/>
              </a:rPr>
              <a:t>ארגו</a:t>
            </a:r>
            <a:r>
              <a:rPr lang="he-IL" altLang="he-IL" sz="1800" dirty="0" smtClean="0">
                <a:latin typeface="Alef" pitchFamily="2" charset="-79"/>
                <a:cs typeface="Alef" pitchFamily="2" charset="-79"/>
              </a:rPr>
              <a:t>ן – בתנאי שהתביעה </a:t>
            </a:r>
            <a:r>
              <a:rPr lang="he-IL" altLang="he-IL" sz="1800" b="1" dirty="0" smtClean="0">
                <a:latin typeface="Alef" pitchFamily="2" charset="-79"/>
                <a:cs typeface="Alef" pitchFamily="2" charset="-79"/>
              </a:rPr>
              <a:t>בתחום אחת ממטרותיו הציבוריות</a:t>
            </a:r>
          </a:p>
          <a:p>
            <a:pPr lvl="3" algn="just" eaLnBrk="1" hangingPunct="1">
              <a:lnSpc>
                <a:spcPct val="150000"/>
              </a:lnSpc>
              <a:defRPr/>
            </a:pPr>
            <a:r>
              <a:rPr lang="he-IL" altLang="he-IL" sz="1700" dirty="0" smtClean="0">
                <a:latin typeface="Alef" pitchFamily="2" charset="-79"/>
                <a:cs typeface="Alef" pitchFamily="2" charset="-79"/>
              </a:rPr>
              <a:t>בשם קבוצת בני אדם שהתביעה מעוררת שאלות משותפות לכל החברים בה</a:t>
            </a:r>
          </a:p>
          <a:p>
            <a:pPr lvl="3" algn="just" eaLnBrk="1" hangingPunct="1">
              <a:lnSpc>
                <a:spcPct val="150000"/>
              </a:lnSpc>
              <a:defRPr/>
            </a:pPr>
            <a:r>
              <a:rPr lang="he-IL" altLang="he-IL" sz="1700" dirty="0" smtClean="0">
                <a:latin typeface="Alef" pitchFamily="2" charset="-79"/>
                <a:cs typeface="Alef" pitchFamily="2" charset="-79"/>
              </a:rPr>
              <a:t>ובלבד שבית המשפט שוכנע כי קיים קושי להגישה בידי אדם בעל עילת תביעה</a:t>
            </a:r>
          </a:p>
          <a:p>
            <a:pPr lvl="4" algn="just" eaLnBrk="1" hangingPunct="1">
              <a:lnSpc>
                <a:spcPct val="150000"/>
              </a:lnSpc>
              <a:buFont typeface="Wingdings" pitchFamily="2" charset="2"/>
              <a:buChar char="§"/>
              <a:defRPr/>
            </a:pPr>
            <a:r>
              <a:rPr lang="he-IL" altLang="he-IL" sz="1600" dirty="0" smtClean="0">
                <a:latin typeface="Alef" pitchFamily="2" charset="-79"/>
                <a:cs typeface="Alef" pitchFamily="2" charset="-79"/>
              </a:rPr>
              <a:t>חריג – </a:t>
            </a:r>
            <a:r>
              <a:rPr lang="he-IL" altLang="he-IL" sz="1600" b="1" dirty="0" smtClean="0">
                <a:latin typeface="Alef" pitchFamily="2" charset="-79"/>
                <a:cs typeface="Alef" pitchFamily="2" charset="-79"/>
              </a:rPr>
              <a:t>המועצה הישראלית לצרכנות</a:t>
            </a:r>
            <a:endParaRPr lang="he-IL" altLang="he-IL" sz="1000" dirty="0" smtClean="0">
              <a:latin typeface="Alef" pitchFamily="2" charset="-79"/>
              <a:cs typeface="Alef" pitchFamily="2" charset="-79"/>
            </a:endParaRPr>
          </a:p>
          <a:p>
            <a:pPr lvl="3" algn="just" eaLnBrk="1" hangingPunct="1">
              <a:lnSpc>
                <a:spcPct val="150000"/>
              </a:lnSpc>
              <a:defRPr/>
            </a:pPr>
            <a:r>
              <a:rPr lang="he-IL" altLang="he-IL" sz="1700" b="1" kern="0" dirty="0" smtClean="0">
                <a:solidFill>
                  <a:srgbClr val="58A589"/>
                </a:solidFill>
                <a:latin typeface="Alef" panose="00000500000000000000" pitchFamily="2" charset="-79"/>
                <a:cs typeface="Alef" panose="00000500000000000000" pitchFamily="2" charset="-79"/>
              </a:rPr>
              <a:t>עניין הצלחה (כבוב) </a:t>
            </a:r>
            <a:r>
              <a:rPr lang="he-IL" altLang="he-IL" sz="1700" dirty="0" smtClean="0">
                <a:latin typeface="Alef" pitchFamily="2" charset="-79"/>
                <a:cs typeface="Alef" pitchFamily="2" charset="-79"/>
              </a:rPr>
              <a:t>– גם ארגון שאין לו עילת תביעה אישית רשאי להגיש תובענה ייצוגית בשם הקבוצה, בתנאי שהוכחו:</a:t>
            </a:r>
          </a:p>
          <a:p>
            <a:pPr lvl="4" algn="just" eaLnBrk="1" hangingPunct="1">
              <a:lnSpc>
                <a:spcPct val="150000"/>
              </a:lnSpc>
              <a:buFont typeface="Wingdings" pitchFamily="2" charset="2"/>
              <a:buChar char="§"/>
              <a:defRPr/>
            </a:pPr>
            <a:r>
              <a:rPr lang="he-IL" altLang="he-IL" sz="1600" dirty="0" smtClean="0">
                <a:latin typeface="Alef" pitchFamily="2" charset="-79"/>
                <a:cs typeface="Alef" pitchFamily="2" charset="-79"/>
              </a:rPr>
              <a:t>עילת תביעה לכאורה</a:t>
            </a:r>
          </a:p>
          <a:p>
            <a:pPr lvl="4" algn="just" eaLnBrk="1" hangingPunct="1">
              <a:lnSpc>
                <a:spcPct val="150000"/>
              </a:lnSpc>
              <a:buFont typeface="Wingdings" pitchFamily="2" charset="2"/>
              <a:buChar char="§"/>
              <a:defRPr/>
            </a:pPr>
            <a:r>
              <a:rPr lang="he-IL" altLang="he-IL" sz="1600" dirty="0" smtClean="0">
                <a:latin typeface="Alef" pitchFamily="2" charset="-79"/>
                <a:cs typeface="Alef" pitchFamily="2" charset="-79"/>
              </a:rPr>
              <a:t>קושי לאתר תובע בעל עילה אישית</a:t>
            </a:r>
          </a:p>
          <a:p>
            <a:pPr lvl="4" algn="just" eaLnBrk="1" hangingPunct="1">
              <a:lnSpc>
                <a:spcPct val="150000"/>
              </a:lnSpc>
              <a:buFont typeface="Wingdings" pitchFamily="2" charset="2"/>
              <a:buChar char="§"/>
              <a:defRPr/>
            </a:pPr>
            <a:r>
              <a:rPr lang="he-IL" altLang="he-IL" sz="1600" dirty="0" smtClean="0">
                <a:latin typeface="Alef" pitchFamily="2" charset="-79"/>
                <a:cs typeface="Alef" pitchFamily="2" charset="-79"/>
              </a:rPr>
              <a:t>ארגון ראוי כשלעצמו; </a:t>
            </a:r>
            <a:r>
              <a:rPr lang="he-IL" altLang="he-IL" sz="1600" b="1" kern="0" dirty="0" smtClean="0">
                <a:solidFill>
                  <a:srgbClr val="58A589"/>
                </a:solidFill>
                <a:latin typeface="Alef" panose="00000500000000000000" pitchFamily="2" charset="-79"/>
                <a:cs typeface="Alef" panose="00000500000000000000" pitchFamily="2" charset="-79"/>
              </a:rPr>
              <a:t>עניין קולך (חיות, דנציגר וברק ארז)</a:t>
            </a:r>
            <a:r>
              <a:rPr lang="he-IL" altLang="he-IL" sz="1600" b="1" kern="0" dirty="0" smtClean="0">
                <a:solidFill>
                  <a:schemeClr val="accent1">
                    <a:lumMod val="75000"/>
                  </a:schemeClr>
                </a:solidFill>
                <a:latin typeface="Alef" panose="00000500000000000000" pitchFamily="2" charset="-79"/>
                <a:cs typeface="Alef" panose="00000500000000000000" pitchFamily="2" charset="-79"/>
              </a:rPr>
              <a:t> </a:t>
            </a:r>
            <a:r>
              <a:rPr lang="he-IL" altLang="he-IL" sz="1600" dirty="0" smtClean="0">
                <a:latin typeface="Alef" pitchFamily="2" charset="-79"/>
                <a:cs typeface="Alef" pitchFamily="2" charset="-79"/>
              </a:rPr>
              <a:t>– יש צורך בתאגיד פעיל ומוּכח, הפועל באופן סדיר וממשי, במשך שנה לפחות, ושמטרת פעילותו היא במובהק מטרה ציבורית</a:t>
            </a:r>
          </a:p>
        </p:txBody>
      </p:sp>
      <p:sp>
        <p:nvSpPr>
          <p:cNvPr id="15368"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5369"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5370"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Tree>
    <p:extLst>
      <p:ext uri="{BB962C8B-B14F-4D97-AF65-F5344CB8AC3E}">
        <p14:creationId xmlns:p14="http://schemas.microsoft.com/office/powerpoint/2010/main" val="6400754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2295">
                                            <p:txEl>
                                              <p:pRg st="0" end="0"/>
                                            </p:txEl>
                                          </p:spTgt>
                                        </p:tgtEl>
                                        <p:attrNameLst>
                                          <p:attrName>style.visibility</p:attrName>
                                        </p:attrNameLst>
                                      </p:cBhvr>
                                      <p:to>
                                        <p:strVal val="visible"/>
                                      </p:to>
                                    </p:set>
                                    <p:animEffect transition="in" filter="fade">
                                      <p:cBhvr>
                                        <p:cTn id="7" dur="500"/>
                                        <p:tgtEl>
                                          <p:spTgt spid="1229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295">
                                            <p:txEl>
                                              <p:pRg st="1" end="1"/>
                                            </p:txEl>
                                          </p:spTgt>
                                        </p:tgtEl>
                                        <p:attrNameLst>
                                          <p:attrName>style.visibility</p:attrName>
                                        </p:attrNameLst>
                                      </p:cBhvr>
                                      <p:to>
                                        <p:strVal val="visible"/>
                                      </p:to>
                                    </p:set>
                                    <p:animEffect transition="in" filter="fade">
                                      <p:cBhvr>
                                        <p:cTn id="10" dur="500"/>
                                        <p:tgtEl>
                                          <p:spTgt spid="1229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2295">
                                            <p:txEl>
                                              <p:pRg st="2" end="2"/>
                                            </p:txEl>
                                          </p:spTgt>
                                        </p:tgtEl>
                                        <p:attrNameLst>
                                          <p:attrName>style.visibility</p:attrName>
                                        </p:attrNameLst>
                                      </p:cBhvr>
                                      <p:to>
                                        <p:strVal val="visible"/>
                                      </p:to>
                                    </p:set>
                                    <p:animEffect transition="in" filter="fade">
                                      <p:cBhvr>
                                        <p:cTn id="13" dur="500"/>
                                        <p:tgtEl>
                                          <p:spTgt spid="1229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2295">
                                            <p:txEl>
                                              <p:pRg st="3" end="3"/>
                                            </p:txEl>
                                          </p:spTgt>
                                        </p:tgtEl>
                                        <p:attrNameLst>
                                          <p:attrName>style.visibility</p:attrName>
                                        </p:attrNameLst>
                                      </p:cBhvr>
                                      <p:to>
                                        <p:strVal val="visible"/>
                                      </p:to>
                                    </p:set>
                                    <p:animEffect transition="in" filter="fade">
                                      <p:cBhvr>
                                        <p:cTn id="16" dur="500"/>
                                        <p:tgtEl>
                                          <p:spTgt spid="12295">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12295">
                                            <p:txEl>
                                              <p:pRg st="4" end="4"/>
                                            </p:txEl>
                                          </p:spTgt>
                                        </p:tgtEl>
                                        <p:attrNameLst>
                                          <p:attrName>style.visibility</p:attrName>
                                        </p:attrNameLst>
                                      </p:cBhvr>
                                      <p:to>
                                        <p:strVal val="visible"/>
                                      </p:to>
                                    </p:set>
                                    <p:animEffect transition="in" filter="fade">
                                      <p:cBhvr>
                                        <p:cTn id="21" dur="500"/>
                                        <p:tgtEl>
                                          <p:spTgt spid="12295">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2295">
                                            <p:txEl>
                                              <p:pRg st="5" end="5"/>
                                            </p:txEl>
                                          </p:spTgt>
                                        </p:tgtEl>
                                        <p:attrNameLst>
                                          <p:attrName>style.visibility</p:attrName>
                                        </p:attrNameLst>
                                      </p:cBhvr>
                                      <p:to>
                                        <p:strVal val="visible"/>
                                      </p:to>
                                    </p:set>
                                    <p:animEffect transition="in" filter="fade">
                                      <p:cBhvr>
                                        <p:cTn id="24" dur="500"/>
                                        <p:tgtEl>
                                          <p:spTgt spid="12295">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2295">
                                            <p:txEl>
                                              <p:pRg st="6" end="6"/>
                                            </p:txEl>
                                          </p:spTgt>
                                        </p:tgtEl>
                                        <p:attrNameLst>
                                          <p:attrName>style.visibility</p:attrName>
                                        </p:attrNameLst>
                                      </p:cBhvr>
                                      <p:to>
                                        <p:strVal val="visible"/>
                                      </p:to>
                                    </p:set>
                                    <p:animEffect transition="in" filter="fade">
                                      <p:cBhvr>
                                        <p:cTn id="27" dur="500"/>
                                        <p:tgtEl>
                                          <p:spTgt spid="12295">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2295">
                                            <p:txEl>
                                              <p:pRg st="7" end="7"/>
                                            </p:txEl>
                                          </p:spTgt>
                                        </p:tgtEl>
                                        <p:attrNameLst>
                                          <p:attrName>style.visibility</p:attrName>
                                        </p:attrNameLst>
                                      </p:cBhvr>
                                      <p:to>
                                        <p:strVal val="visible"/>
                                      </p:to>
                                    </p:set>
                                    <p:animEffect transition="in" filter="fade">
                                      <p:cBhvr>
                                        <p:cTn id="30" dur="500"/>
                                        <p:tgtEl>
                                          <p:spTgt spid="122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460375" y="481613"/>
            <a:ext cx="8662988"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285750" indent="-285750" algn="just" eaLnBrk="1" hangingPunct="1">
              <a:lnSpc>
                <a:spcPct val="150000"/>
              </a:lnSpc>
              <a:buFont typeface="Alef" panose="00000500000000000000" pitchFamily="2" charset="-79"/>
              <a:buChar char="*"/>
              <a:defRPr/>
            </a:pPr>
            <a:endParaRPr lang="he-IL" altLang="he-IL" sz="1900"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r>
              <a:rPr lang="he-IL" altLang="he-IL" sz="2000" dirty="0">
                <a:latin typeface="Alef" panose="00000500000000000000" pitchFamily="2" charset="-79"/>
                <a:cs typeface="Alef" panose="00000500000000000000" pitchFamily="2" charset="-79"/>
              </a:rPr>
              <a:t>החוק הרחיב את מעורבותם של גורמים ציבוריים בהליכי תובענות </a:t>
            </a:r>
            <a:r>
              <a:rPr lang="he-IL" altLang="he-IL" sz="2000" dirty="0" smtClean="0">
                <a:latin typeface="Alef" panose="00000500000000000000" pitchFamily="2" charset="-79"/>
                <a:cs typeface="Alef" panose="00000500000000000000" pitchFamily="2" charset="-79"/>
              </a:rPr>
              <a:t>ייצוגיות</a:t>
            </a:r>
            <a:endParaRPr lang="he-IL" altLang="he-IL" sz="200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50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r>
              <a:rPr lang="he-IL" altLang="he-IL" sz="2000" dirty="0">
                <a:latin typeface="Alef" panose="00000500000000000000" pitchFamily="2" charset="-79"/>
                <a:cs typeface="Alef" panose="00000500000000000000" pitchFamily="2" charset="-79"/>
              </a:rPr>
              <a:t>למרות ההתקדמות לקראת ההסדרים באירופה, מנסחי החוק לא נטשו לחלוטין את המודל האמריקאי</a:t>
            </a:r>
          </a:p>
          <a:p>
            <a:pPr lvl="1" algn="just" eaLnBrk="1" hangingPunct="1">
              <a:lnSpc>
                <a:spcPct val="150000"/>
              </a:lnSpc>
              <a:buFont typeface="Alef" panose="00000500000000000000" pitchFamily="2" charset="-79"/>
              <a:buChar char="*"/>
              <a:defRPr/>
            </a:pPr>
            <a:endParaRPr lang="he-IL" altLang="he-IL" sz="1800" kern="0" dirty="0">
              <a:latin typeface="Alef" panose="00000500000000000000" pitchFamily="2" charset="-79"/>
              <a:cs typeface="Alef" panose="00000500000000000000" pitchFamily="2" charset="-79"/>
            </a:endParaRPr>
          </a:p>
        </p:txBody>
      </p:sp>
      <p:sp>
        <p:nvSpPr>
          <p:cNvPr id="17" name="מלבן 16"/>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16386"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16389"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6392"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6393"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pic>
        <p:nvPicPr>
          <p:cNvPr id="16395" name="תמונה 1"/>
          <p:cNvPicPr>
            <a:picLocks noChangeAspect="1"/>
          </p:cNvPicPr>
          <p:nvPr/>
        </p:nvPicPr>
        <p:blipFill>
          <a:blip r:embed="rId3">
            <a:extLst>
              <a:ext uri="{28A0092B-C50C-407E-A947-70E740481C1C}">
                <a14:useLocalDpi xmlns:a14="http://schemas.microsoft.com/office/drawing/2010/main" val="0"/>
              </a:ext>
            </a:extLst>
          </a:blip>
          <a:srcRect t="9172" b="12766"/>
          <a:stretch>
            <a:fillRect/>
          </a:stretch>
        </p:blipFill>
        <p:spPr bwMode="auto">
          <a:xfrm>
            <a:off x="733425" y="3724275"/>
            <a:ext cx="2481263"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
          <p:cNvSpPr txBox="1">
            <a:spLocks noChangeArrowheads="1"/>
          </p:cNvSpPr>
          <p:nvPr/>
        </p:nvSpPr>
        <p:spPr bwMode="auto">
          <a:xfrm>
            <a:off x="234033" y="359965"/>
            <a:ext cx="8610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None/>
            </a:pPr>
            <a:r>
              <a:rPr lang="he-IL" altLang="he-IL" sz="3000" b="1" dirty="0">
                <a:solidFill>
                  <a:srgbClr val="58A589"/>
                </a:solidFill>
                <a:latin typeface="Alef"/>
                <a:ea typeface="Alef"/>
                <a:cs typeface="Alef"/>
              </a:rPr>
              <a:t>סעיף 4 </a:t>
            </a:r>
            <a:r>
              <a:rPr lang="he-IL" altLang="he-IL" sz="3000" b="1" dirty="0" smtClean="0">
                <a:solidFill>
                  <a:srgbClr val="58A589"/>
                </a:solidFill>
                <a:latin typeface="Alef"/>
                <a:ea typeface="Alef"/>
                <a:cs typeface="Alef"/>
              </a:rPr>
              <a:t>– מי </a:t>
            </a:r>
            <a:r>
              <a:rPr lang="he-IL" altLang="he-IL" sz="3000" b="1" dirty="0">
                <a:solidFill>
                  <a:srgbClr val="58A589"/>
                </a:solidFill>
                <a:latin typeface="Alef"/>
                <a:ea typeface="Alef"/>
                <a:cs typeface="Alef"/>
              </a:rPr>
              <a:t>רשאי להגיש בקשה </a:t>
            </a:r>
            <a:r>
              <a:rPr lang="he-IL" altLang="he-IL" sz="3000" b="1" dirty="0" smtClean="0">
                <a:solidFill>
                  <a:srgbClr val="58A589"/>
                </a:solidFill>
                <a:latin typeface="Alef"/>
                <a:ea typeface="Alef"/>
                <a:cs typeface="Alef"/>
              </a:rPr>
              <a:t>לייצוגית?</a:t>
            </a:r>
            <a:endParaRPr lang="he-IL" altLang="he-IL" sz="3000" b="1" dirty="0">
              <a:solidFill>
                <a:srgbClr val="58A589"/>
              </a:solidFill>
              <a:latin typeface="Alef"/>
              <a:ea typeface="Alef"/>
              <a:cs typeface="Alef"/>
            </a:endParaRPr>
          </a:p>
        </p:txBody>
      </p:sp>
    </p:spTree>
    <p:extLst>
      <p:ext uri="{BB962C8B-B14F-4D97-AF65-F5344CB8AC3E}">
        <p14:creationId xmlns:p14="http://schemas.microsoft.com/office/powerpoint/2010/main" val="28128486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fade">
                                      <p:cBhvr>
                                        <p:cTn id="1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מלבן 14"/>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17411"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17412" name="TextBox 1"/>
          <p:cNvSpPr txBox="1">
            <a:spLocks noChangeArrowheads="1"/>
          </p:cNvSpPr>
          <p:nvPr/>
        </p:nvSpPr>
        <p:spPr bwMode="auto">
          <a:xfrm>
            <a:off x="17463" y="283295"/>
            <a:ext cx="9144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None/>
            </a:pPr>
            <a:r>
              <a:rPr lang="he-IL" altLang="he-IL" sz="3000" b="1" dirty="0">
                <a:solidFill>
                  <a:srgbClr val="58A589"/>
                </a:solidFill>
                <a:latin typeface="Alef"/>
                <a:ea typeface="Alef"/>
                <a:cs typeface="Alef"/>
              </a:rPr>
              <a:t>הרחבה נוספת – מעורבותם של גורמים ציבוריים </a:t>
            </a:r>
          </a:p>
          <a:p>
            <a:pPr algn="ctr" rtl="0">
              <a:spcBef>
                <a:spcPct val="0"/>
              </a:spcBef>
              <a:buNone/>
            </a:pPr>
            <a:r>
              <a:rPr lang="he-IL" altLang="he-IL" sz="3000" b="1" dirty="0">
                <a:solidFill>
                  <a:srgbClr val="58A589"/>
                </a:solidFill>
                <a:latin typeface="Alef"/>
                <a:ea typeface="Alef"/>
                <a:cs typeface="Alef"/>
              </a:rPr>
              <a:t>בהליכי התובענה הייצוגית</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17414"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7416"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7417"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7" name="Rectangle 3"/>
          <p:cNvSpPr txBox="1">
            <a:spLocks noChangeArrowheads="1"/>
          </p:cNvSpPr>
          <p:nvPr/>
        </p:nvSpPr>
        <p:spPr bwMode="auto">
          <a:xfrm>
            <a:off x="238125" y="1392238"/>
            <a:ext cx="8662988" cy="453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342900" indent="-342900" algn="just" eaLnBrk="1" hangingPunct="1">
              <a:lnSpc>
                <a:spcPct val="150000"/>
              </a:lnSpc>
              <a:buFont typeface="Wingdings" panose="05000000000000000000" pitchFamily="2" charset="2"/>
              <a:buChar char="§"/>
              <a:defRPr/>
            </a:pPr>
            <a:r>
              <a:rPr lang="he-IL" altLang="he-IL" sz="2000" b="1" dirty="0">
                <a:latin typeface="Alef" panose="00000500000000000000" pitchFamily="2" charset="-79"/>
                <a:cs typeface="Alef" panose="00000500000000000000" pitchFamily="2" charset="-79"/>
              </a:rPr>
              <a:t>סעיף 6 לחוק – הודעה על הגשת תובענה </a:t>
            </a:r>
            <a:r>
              <a:rPr lang="he-IL" altLang="he-IL" sz="2000" b="1" dirty="0" smtClean="0">
                <a:latin typeface="Alef" panose="00000500000000000000" pitchFamily="2" charset="-79"/>
                <a:cs typeface="Alef" panose="00000500000000000000" pitchFamily="2" charset="-79"/>
              </a:rPr>
              <a:t>ייצוגית ורישום בפנקס</a:t>
            </a:r>
            <a:endParaRPr lang="he-IL" altLang="he-IL" sz="2000" b="1"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על המבקש לשלוח הודעה למנהל בתי המשפט על הגשת בקשה לאישור תובענה ייצוגית</a:t>
            </a: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השר רשאי להתקין תקנות שיטילו חובת </a:t>
            </a:r>
            <a:r>
              <a:rPr lang="he-IL" altLang="he-IL" sz="1900" kern="0" dirty="0">
                <a:latin typeface="Alef" panose="00000500000000000000" pitchFamily="2" charset="-79"/>
                <a:cs typeface="Alef" panose="00000500000000000000" pitchFamily="2" charset="-79"/>
              </a:rPr>
              <a:t>מסירת הודעה על הגשת </a:t>
            </a:r>
            <a:r>
              <a:rPr lang="he-IL" altLang="he-IL" sz="1900" kern="0" dirty="0" smtClean="0">
                <a:latin typeface="Alef" panose="00000500000000000000" pitchFamily="2" charset="-79"/>
                <a:cs typeface="Alef" panose="00000500000000000000" pitchFamily="2" charset="-79"/>
              </a:rPr>
              <a:t>התובענה גם "</a:t>
            </a:r>
            <a:r>
              <a:rPr lang="he-IL" altLang="he-IL" sz="1900" b="1" kern="0" dirty="0" smtClean="0">
                <a:latin typeface="Alef" panose="00000500000000000000" pitchFamily="2" charset="-79"/>
                <a:cs typeface="Alef" panose="00000500000000000000" pitchFamily="2" charset="-79"/>
              </a:rPr>
              <a:t>לגוף </a:t>
            </a:r>
            <a:r>
              <a:rPr lang="he-IL" altLang="he-IL" sz="1900" b="1" kern="0" dirty="0">
                <a:latin typeface="Alef" panose="00000500000000000000" pitchFamily="2" charset="-79"/>
                <a:cs typeface="Alef" panose="00000500000000000000" pitchFamily="2" charset="-79"/>
              </a:rPr>
              <a:t>או בעל תפקיד</a:t>
            </a:r>
            <a:r>
              <a:rPr lang="he-IL" altLang="he-IL" sz="1900" kern="0" dirty="0" smtClean="0">
                <a:latin typeface="Alef" panose="00000500000000000000" pitchFamily="2" charset="-79"/>
                <a:cs typeface="Alef" panose="00000500000000000000" pitchFamily="2" charset="-79"/>
              </a:rPr>
              <a:t>"</a:t>
            </a:r>
          </a:p>
          <a:p>
            <a:pPr lvl="1" algn="just" eaLnBrk="1" hangingPunct="1">
              <a:lnSpc>
                <a:spcPct val="150000"/>
              </a:lnSpc>
              <a:buFont typeface="Alef" panose="00000500000000000000" pitchFamily="2" charset="-79"/>
              <a:buChar char="*"/>
              <a:defRPr/>
            </a:pPr>
            <a:r>
              <a:rPr lang="he-IL" altLang="he-IL" sz="1900" b="1" kern="0" dirty="0">
                <a:solidFill>
                  <a:srgbClr val="58A589"/>
                </a:solidFill>
                <a:latin typeface="Alef" panose="00000500000000000000" pitchFamily="2" charset="-79"/>
                <a:cs typeface="Alef" panose="00000500000000000000" pitchFamily="2" charset="-79"/>
              </a:rPr>
              <a:t>עניין </a:t>
            </a:r>
            <a:r>
              <a:rPr lang="he-IL" altLang="he-IL" sz="1900" b="1" kern="0" dirty="0" smtClean="0">
                <a:solidFill>
                  <a:srgbClr val="58A589"/>
                </a:solidFill>
                <a:latin typeface="Alef" panose="00000500000000000000" pitchFamily="2" charset="-79"/>
                <a:cs typeface="Alef" panose="00000500000000000000" pitchFamily="2" charset="-79"/>
              </a:rPr>
              <a:t>דבח (שטמר) </a:t>
            </a:r>
            <a:r>
              <a:rPr lang="he-IL" altLang="he-IL" sz="1900" kern="0" dirty="0" smtClean="0">
                <a:latin typeface="Alef" panose="00000500000000000000" pitchFamily="2" charset="-79"/>
                <a:cs typeface="Alef" panose="00000500000000000000" pitchFamily="2" charset="-79"/>
              </a:rPr>
              <a:t>– מחיקת בקשה לאישור בשלב הסיכומים מאחר שלא ניתנה הודעה על הגשת הבקשה והוגשה בקשה אחרת באותו עניין</a:t>
            </a:r>
          </a:p>
          <a:p>
            <a:pPr lvl="1" algn="just" eaLnBrk="1" hangingPunct="1">
              <a:lnSpc>
                <a:spcPct val="150000"/>
              </a:lnSpc>
              <a:buFont typeface="Alef" panose="00000500000000000000" pitchFamily="2" charset="-79"/>
              <a:buChar char="*"/>
              <a:defRPr/>
            </a:pPr>
            <a:endParaRPr lang="he-IL" altLang="he-IL" sz="700" kern="0" dirty="0" smtClean="0">
              <a:latin typeface="Alef" panose="00000500000000000000" pitchFamily="2" charset="-79"/>
              <a:cs typeface="Alef" panose="00000500000000000000" pitchFamily="2" charset="-79"/>
            </a:endParaRPr>
          </a:p>
        </p:txBody>
      </p:sp>
    </p:spTree>
    <p:extLst>
      <p:ext uri="{BB962C8B-B14F-4D97-AF65-F5344CB8AC3E}">
        <p14:creationId xmlns:p14="http://schemas.microsoft.com/office/powerpoint/2010/main" val="22582411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fade">
                                      <p:cBhvr>
                                        <p:cTn id="12" dur="500"/>
                                        <p:tgtEl>
                                          <p:spTgt spid="1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animEffect transition="in" filter="fade">
                                      <p:cBhvr>
                                        <p:cTn id="15" dur="500"/>
                                        <p:tgtEl>
                                          <p:spTgt spid="1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7">
                                            <p:txEl>
                                              <p:pRg st="3" end="3"/>
                                            </p:txEl>
                                          </p:spTgt>
                                        </p:tgtEl>
                                        <p:attrNameLst>
                                          <p:attrName>style.visibility</p:attrName>
                                        </p:attrNameLst>
                                      </p:cBhvr>
                                      <p:to>
                                        <p:strVal val="visible"/>
                                      </p:to>
                                    </p:set>
                                    <p:animEffect transition="in" filter="fade">
                                      <p:cBhvr>
                                        <p:cTn id="18" dur="5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מלבן 14"/>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17411"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17412" name="TextBox 1"/>
          <p:cNvSpPr txBox="1">
            <a:spLocks noChangeArrowheads="1"/>
          </p:cNvSpPr>
          <p:nvPr/>
        </p:nvSpPr>
        <p:spPr bwMode="auto">
          <a:xfrm>
            <a:off x="17463" y="283295"/>
            <a:ext cx="9144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None/>
            </a:pPr>
            <a:r>
              <a:rPr lang="he-IL" altLang="he-IL" sz="3000" b="1" dirty="0">
                <a:solidFill>
                  <a:srgbClr val="58A589"/>
                </a:solidFill>
                <a:latin typeface="Alef"/>
                <a:ea typeface="Alef"/>
                <a:cs typeface="Alef"/>
              </a:rPr>
              <a:t>הרחבה נוספת – מעורבותם של גורמים ציבוריים </a:t>
            </a:r>
          </a:p>
          <a:p>
            <a:pPr algn="ctr" rtl="0">
              <a:spcBef>
                <a:spcPct val="0"/>
              </a:spcBef>
              <a:buNone/>
            </a:pPr>
            <a:r>
              <a:rPr lang="he-IL" altLang="he-IL" sz="3000" b="1" dirty="0">
                <a:solidFill>
                  <a:srgbClr val="58A589"/>
                </a:solidFill>
                <a:latin typeface="Alef"/>
                <a:ea typeface="Alef"/>
                <a:cs typeface="Alef"/>
              </a:rPr>
              <a:t>בהליכי התובענה הייצוגית</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17414"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7416"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7417"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7" name="Rectangle 3"/>
          <p:cNvSpPr txBox="1">
            <a:spLocks noChangeArrowheads="1"/>
          </p:cNvSpPr>
          <p:nvPr/>
        </p:nvSpPr>
        <p:spPr bwMode="auto">
          <a:xfrm>
            <a:off x="238125" y="1475477"/>
            <a:ext cx="8662988" cy="453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342900" indent="-342900" algn="just" eaLnBrk="1" hangingPunct="1">
              <a:lnSpc>
                <a:spcPct val="150000"/>
              </a:lnSpc>
              <a:buFont typeface="Wingdings" panose="05000000000000000000" pitchFamily="2" charset="2"/>
              <a:buChar char="§"/>
              <a:defRPr/>
            </a:pPr>
            <a:r>
              <a:rPr lang="he-IL" altLang="he-IL" sz="2000" b="1" dirty="0">
                <a:latin typeface="Alef" panose="00000500000000000000" pitchFamily="2" charset="-79"/>
                <a:cs typeface="Alef" panose="00000500000000000000" pitchFamily="2" charset="-79"/>
              </a:rPr>
              <a:t>סעיף 15 לחוק – השתתפות בהליך קיים, "ידיד בית משפט"</a:t>
            </a: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אפשרות לגורמים ציבוריים (רשות ציבורית וארגון לא ממשלתי) להשתתף בהליך שהם לא יזמו</a:t>
            </a: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היועמ"ש אינו נזכר בסעיף משום שלפי פקודת סדרי דין (התייצבות היועץ המשפטי לממשלה) יש לו סמכות כללית להתייצב בכל הליך בו "עניין ציבורי"</a:t>
            </a:r>
            <a:endParaRPr lang="he-IL" altLang="he-IL" sz="1800" kern="0" dirty="0">
              <a:latin typeface="Alef" panose="00000500000000000000" pitchFamily="2" charset="-79"/>
              <a:cs typeface="Alef" panose="00000500000000000000" pitchFamily="2" charset="-79"/>
            </a:endParaRPr>
          </a:p>
          <a:p>
            <a:pPr marL="342900" lvl="1" indent="-342900" algn="just" eaLnBrk="1" hangingPunct="1">
              <a:lnSpc>
                <a:spcPct val="150000"/>
              </a:lnSpc>
              <a:buFont typeface="Wingdings" panose="05000000000000000000" pitchFamily="2" charset="2"/>
              <a:buChar char="§"/>
              <a:defRPr/>
            </a:pPr>
            <a:endParaRPr lang="he-IL" altLang="he-IL" sz="1000" b="1" dirty="0" smtClean="0">
              <a:latin typeface="Alef" panose="00000500000000000000" pitchFamily="2" charset="-79"/>
              <a:cs typeface="Alef" panose="00000500000000000000" pitchFamily="2" charset="-79"/>
            </a:endParaRPr>
          </a:p>
          <a:p>
            <a:pPr marL="342900" lvl="1" indent="-342900" algn="just" eaLnBrk="1" hangingPunct="1">
              <a:lnSpc>
                <a:spcPct val="150000"/>
              </a:lnSpc>
              <a:buFont typeface="Wingdings" panose="05000000000000000000" pitchFamily="2" charset="2"/>
              <a:buChar char="§"/>
              <a:defRPr/>
            </a:pPr>
            <a:r>
              <a:rPr lang="he-IL" altLang="he-IL" sz="2000" b="1" dirty="0" smtClean="0">
                <a:latin typeface="Alef" panose="00000500000000000000" pitchFamily="2" charset="-79"/>
                <a:cs typeface="Alef" panose="00000500000000000000" pitchFamily="2" charset="-79"/>
              </a:rPr>
              <a:t>סעיף </a:t>
            </a:r>
            <a:r>
              <a:rPr lang="he-IL" altLang="he-IL" sz="2000" b="1" dirty="0">
                <a:latin typeface="Alef" panose="00000500000000000000" pitchFamily="2" charset="-79"/>
                <a:cs typeface="Alef" panose="00000500000000000000" pitchFamily="2" charset="-79"/>
              </a:rPr>
              <a:t>18 – השתתפות בהליכי אישור הסדרי פשרה</a:t>
            </a: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משלוח הודעה על הסדר פשרה ליועץ המשפטי לממשלה, למנהל בתי המשפט ולכל גוף או בעל תפקיד אחר שיקבע השר</a:t>
            </a:r>
          </a:p>
          <a:p>
            <a:pPr marL="0" lvl="1" indent="0" algn="just" eaLnBrk="1" hangingPunct="1">
              <a:lnSpc>
                <a:spcPct val="150000"/>
              </a:lnSpc>
              <a:buFontTx/>
              <a:buNone/>
              <a:defRPr/>
            </a:pPr>
            <a:endParaRPr lang="he-IL" altLang="he-IL" sz="1800" kern="0" dirty="0">
              <a:latin typeface="Alef" panose="00000500000000000000" pitchFamily="2" charset="-79"/>
              <a:cs typeface="Alef" panose="00000500000000000000" pitchFamily="2" charset="-79"/>
            </a:endParaRPr>
          </a:p>
        </p:txBody>
      </p:sp>
      <p:pic>
        <p:nvPicPr>
          <p:cNvPr id="12" name="תמונה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4627" y="5435362"/>
            <a:ext cx="491119" cy="547786"/>
          </a:xfrm>
          <a:prstGeom prst="rect">
            <a:avLst/>
          </a:prstGeom>
        </p:spPr>
      </p:pic>
      <p:pic>
        <p:nvPicPr>
          <p:cNvPr id="13" name="תמונה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4876" y="5435362"/>
            <a:ext cx="491119" cy="547786"/>
          </a:xfrm>
          <a:prstGeom prst="rect">
            <a:avLst/>
          </a:prstGeom>
        </p:spPr>
      </p:pic>
    </p:spTree>
    <p:extLst>
      <p:ext uri="{BB962C8B-B14F-4D97-AF65-F5344CB8AC3E}">
        <p14:creationId xmlns:p14="http://schemas.microsoft.com/office/powerpoint/2010/main" val="24259805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4" end="4"/>
                                            </p:txEl>
                                          </p:spTgt>
                                        </p:tgtEl>
                                        <p:attrNameLst>
                                          <p:attrName>style.visibility</p:attrName>
                                        </p:attrNameLst>
                                      </p:cBhvr>
                                      <p:to>
                                        <p:strVal val="visible"/>
                                      </p:to>
                                    </p:set>
                                    <p:animEffect transition="in" filter="fade">
                                      <p:cBhvr>
                                        <p:cTn id="7" dur="500"/>
                                        <p:tgtEl>
                                          <p:spTgt spid="17">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animEffect transition="in" filter="fade">
                                      <p:cBhvr>
                                        <p:cTn id="12" dur="500"/>
                                        <p:tgtEl>
                                          <p:spTgt spid="1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xEl>
                                              <p:pRg st="1" end="1"/>
                                            </p:txEl>
                                          </p:spTgt>
                                        </p:tgtEl>
                                        <p:attrNameLst>
                                          <p:attrName>style.visibility</p:attrName>
                                        </p:attrNameLst>
                                      </p:cBhvr>
                                      <p:to>
                                        <p:strVal val="visible"/>
                                      </p:to>
                                    </p:set>
                                    <p:animEffect transition="in" filter="fade">
                                      <p:cBhvr>
                                        <p:cTn id="17" dur="500"/>
                                        <p:tgtEl>
                                          <p:spTgt spid="1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xEl>
                                              <p:pRg st="2" end="2"/>
                                            </p:txEl>
                                          </p:spTgt>
                                        </p:tgtEl>
                                        <p:attrNameLst>
                                          <p:attrName>style.visibility</p:attrName>
                                        </p:attrNameLst>
                                      </p:cBhvr>
                                      <p:to>
                                        <p:strVal val="visible"/>
                                      </p:to>
                                    </p:set>
                                    <p:animEffect transition="in" filter="fade">
                                      <p:cBhvr>
                                        <p:cTn id="22" dur="500"/>
                                        <p:tgtEl>
                                          <p:spTgt spid="17">
                                            <p:txEl>
                                              <p:pRg st="2" end="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7">
                                            <p:txEl>
                                              <p:pRg st="5" end="5"/>
                                            </p:txEl>
                                          </p:spTgt>
                                        </p:tgtEl>
                                        <p:attrNameLst>
                                          <p:attrName>style.visibility</p:attrName>
                                        </p:attrNameLst>
                                      </p:cBhvr>
                                      <p:to>
                                        <p:strVal val="visible"/>
                                      </p:to>
                                    </p:set>
                                    <p:animEffect transition="in" filter="fade">
                                      <p:cBhvr>
                                        <p:cTn id="25" dur="500"/>
                                        <p:tgtEl>
                                          <p:spTgt spid="1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מלבן 15"/>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7" name="Rectangle 3"/>
          <p:cNvSpPr txBox="1">
            <a:spLocks noChangeArrowheads="1"/>
          </p:cNvSpPr>
          <p:nvPr/>
        </p:nvSpPr>
        <p:spPr bwMode="auto">
          <a:xfrm>
            <a:off x="572653" y="973743"/>
            <a:ext cx="8288338"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lgn="just" eaLnBrk="1" hangingPunct="1">
              <a:lnSpc>
                <a:spcPct val="150000"/>
              </a:lnSpc>
              <a:defRPr/>
            </a:pPr>
            <a:r>
              <a:rPr lang="he-IL" sz="2000" b="1" dirty="0" smtClean="0">
                <a:latin typeface="Alef" panose="00000500000000000000" pitchFamily="2" charset="-79"/>
                <a:cs typeface="Alef" panose="00000500000000000000" pitchFamily="2" charset="-79"/>
              </a:rPr>
              <a:t>בעבר</a:t>
            </a:r>
            <a:r>
              <a:rPr lang="he-IL" sz="2000" dirty="0" smtClean="0">
                <a:latin typeface="Alef" panose="00000500000000000000" pitchFamily="2" charset="-79"/>
                <a:cs typeface="Alef" panose="00000500000000000000" pitchFamily="2" charset="-79"/>
              </a:rPr>
              <a:t> </a:t>
            </a:r>
            <a:r>
              <a:rPr lang="he-IL" sz="2000" b="1" dirty="0" smtClean="0">
                <a:latin typeface="Alef" panose="00000500000000000000" pitchFamily="2" charset="-79"/>
                <a:cs typeface="Alef" panose="00000500000000000000" pitchFamily="2" charset="-79"/>
              </a:rPr>
              <a:t>– הגשת תובענה ייצוגית הוסדרה באופן פרטני בשורה של דברי חקיקה</a:t>
            </a: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בשנת 1988 הוסדרה לראשונה בישראל אפשרות הגשת תובענה ייצוגית בחוק ניירות ערך</a:t>
            </a: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החל משנת 1992 – האפשרות להגיש תובענה ייצוגית הוסדרה בדברי חקיקה נוספים: </a:t>
            </a:r>
          </a:p>
          <a:p>
            <a:pPr lvl="2" algn="just" eaLnBrk="1" hangingPunct="1">
              <a:lnSpc>
                <a:spcPct val="150000"/>
              </a:lnSpc>
              <a:buFont typeface="Alef" panose="00000500000000000000" pitchFamily="2" charset="-79"/>
              <a:buChar char="*"/>
              <a:defRPr/>
            </a:pPr>
            <a:r>
              <a:rPr lang="he-IL" altLang="he-IL" sz="1800" kern="0" dirty="0" smtClean="0">
                <a:latin typeface="Alef" panose="00000500000000000000" pitchFamily="2" charset="-79"/>
                <a:cs typeface="Alef" panose="00000500000000000000" pitchFamily="2" charset="-79"/>
              </a:rPr>
              <a:t>חוק השקעות משותפות בנאמנות (1992)</a:t>
            </a:r>
          </a:p>
          <a:p>
            <a:pPr lvl="2" algn="just" eaLnBrk="1" hangingPunct="1">
              <a:lnSpc>
                <a:spcPct val="150000"/>
              </a:lnSpc>
              <a:buFont typeface="Alef" panose="00000500000000000000" pitchFamily="2" charset="-79"/>
              <a:buChar char="*"/>
              <a:defRPr/>
            </a:pPr>
            <a:r>
              <a:rPr lang="he-IL" altLang="he-IL" sz="1800" kern="0" dirty="0" smtClean="0">
                <a:latin typeface="Alef" panose="00000500000000000000" pitchFamily="2" charset="-79"/>
                <a:cs typeface="Alef" panose="00000500000000000000" pitchFamily="2" charset="-79"/>
              </a:rPr>
              <a:t>חוק הגנת הצרכן, חוק ההבלים העסקיים, חוק הבנקאות, חוק הפיקוח על שירותים פיננסיים (ביטוח), חוק שכר שווה לעובדת ולעובד (1996)</a:t>
            </a:r>
          </a:p>
          <a:p>
            <a:pPr lvl="2" algn="just" eaLnBrk="1" hangingPunct="1">
              <a:lnSpc>
                <a:spcPct val="150000"/>
              </a:lnSpc>
              <a:buFont typeface="Alef" panose="00000500000000000000" pitchFamily="2" charset="-79"/>
              <a:buChar char="*"/>
              <a:defRPr/>
            </a:pPr>
            <a:r>
              <a:rPr lang="he-IL" altLang="he-IL" sz="1800" kern="0" dirty="0" smtClean="0">
                <a:latin typeface="Alef" panose="00000500000000000000" pitchFamily="2" charset="-79"/>
                <a:cs typeface="Alef" panose="00000500000000000000" pitchFamily="2" charset="-79"/>
              </a:rPr>
              <a:t>חוק שוויון זכויות לאנשים עם מוגבלות, חוק הפיקוח על שירותים פיננסיים (קופות גמל) (2005)</a:t>
            </a:r>
          </a:p>
        </p:txBody>
      </p:sp>
      <p:sp>
        <p:nvSpPr>
          <p:cNvPr id="4101"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4102" name="TextBox 1"/>
          <p:cNvSpPr txBox="1">
            <a:spLocks noChangeArrowheads="1"/>
          </p:cNvSpPr>
          <p:nvPr/>
        </p:nvSpPr>
        <p:spPr bwMode="auto">
          <a:xfrm>
            <a:off x="17463" y="188913"/>
            <a:ext cx="91440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lnSpc>
                <a:spcPct val="150000"/>
              </a:lnSpc>
              <a:spcBef>
                <a:spcPct val="0"/>
              </a:spcBef>
              <a:buFontTx/>
              <a:buNone/>
            </a:pPr>
            <a:r>
              <a:rPr lang="he-IL" altLang="he-IL" sz="3000" b="1" dirty="0">
                <a:solidFill>
                  <a:srgbClr val="58A589"/>
                </a:solidFill>
                <a:latin typeface="Alef"/>
                <a:ea typeface="Alef"/>
                <a:cs typeface="Alef"/>
              </a:rPr>
              <a:t>התפתחות כלי התובענה הייצוגית בישראל</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4104"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4106"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4107"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pic>
        <p:nvPicPr>
          <p:cNvPr id="4108" name="תמונה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6932" y="5269624"/>
            <a:ext cx="679890" cy="679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714363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מלבן 14"/>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15371" name="Rectangle 3"/>
          <p:cNvSpPr txBox="1">
            <a:spLocks noChangeArrowheads="1"/>
          </p:cNvSpPr>
          <p:nvPr/>
        </p:nvSpPr>
        <p:spPr bwMode="auto">
          <a:xfrm>
            <a:off x="240506" y="980728"/>
            <a:ext cx="8662988" cy="460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just" eaLnBrk="1" hangingPunct="1">
              <a:lnSpc>
                <a:spcPct val="150000"/>
              </a:lnSpc>
              <a:buFontTx/>
              <a:buNone/>
            </a:pPr>
            <a:r>
              <a:rPr lang="he-IL" altLang="he-IL" sz="2000" b="1" dirty="0">
                <a:latin typeface="Alef"/>
                <a:ea typeface="Alef"/>
                <a:cs typeface="Alef"/>
              </a:rPr>
              <a:t>סעיף </a:t>
            </a:r>
            <a:r>
              <a:rPr lang="he-IL" altLang="he-IL" sz="2000" b="1" dirty="0" smtClean="0">
                <a:latin typeface="Alef"/>
                <a:ea typeface="Alef"/>
                <a:cs typeface="Alef"/>
              </a:rPr>
              <a:t>8(א)(1</a:t>
            </a:r>
            <a:r>
              <a:rPr lang="he-IL" altLang="he-IL" sz="2000" b="1" dirty="0">
                <a:latin typeface="Alef"/>
                <a:ea typeface="Alef"/>
                <a:cs typeface="Alef"/>
              </a:rPr>
              <a:t>)</a:t>
            </a:r>
            <a:r>
              <a:rPr lang="he-IL" altLang="he-IL" sz="2000" b="1" dirty="0" smtClean="0">
                <a:latin typeface="Alef"/>
                <a:ea typeface="Alef"/>
                <a:cs typeface="Alef"/>
              </a:rPr>
              <a:t> – </a:t>
            </a:r>
            <a:r>
              <a:rPr lang="he-IL" altLang="he-IL" sz="2000" b="1" dirty="0">
                <a:latin typeface="Alef"/>
                <a:ea typeface="Alef"/>
                <a:cs typeface="Alef"/>
              </a:rPr>
              <a:t>"התובענה מעוררת שאלות מהותיות של עובדה או משפט המשותפות לכלל חברי הקבוצה"</a:t>
            </a:r>
          </a:p>
          <a:p>
            <a:pPr lvl="1" algn="just" eaLnBrk="1" hangingPunct="1">
              <a:lnSpc>
                <a:spcPct val="150000"/>
              </a:lnSpc>
              <a:buFont typeface="Alef"/>
              <a:buChar char="*"/>
            </a:pPr>
            <a:r>
              <a:rPr lang="he-IL" altLang="he-IL" sz="1900" b="1" dirty="0" smtClean="0">
                <a:latin typeface="Alef"/>
                <a:ea typeface="Alef"/>
                <a:cs typeface="Alef"/>
              </a:rPr>
              <a:t>כיום</a:t>
            </a:r>
            <a:r>
              <a:rPr lang="he-IL" altLang="he-IL" sz="1900" dirty="0" smtClean="0">
                <a:latin typeface="Alef"/>
                <a:ea typeface="Alef"/>
                <a:cs typeface="Alef"/>
              </a:rPr>
              <a:t> – דרישה לשאלות </a:t>
            </a:r>
            <a:r>
              <a:rPr lang="he-IL" altLang="he-IL" sz="1900" dirty="0">
                <a:latin typeface="Alef"/>
                <a:ea typeface="Alef"/>
                <a:cs typeface="Alef"/>
              </a:rPr>
              <a:t>משותפות של עובדה</a:t>
            </a:r>
            <a:r>
              <a:rPr lang="he-IL" altLang="he-IL" sz="1900" b="1" dirty="0">
                <a:latin typeface="Alef"/>
                <a:ea typeface="Alef"/>
                <a:cs typeface="Alef"/>
              </a:rPr>
              <a:t> או </a:t>
            </a:r>
            <a:r>
              <a:rPr lang="he-IL" altLang="he-IL" sz="1900" dirty="0" smtClean="0">
                <a:latin typeface="Alef"/>
                <a:ea typeface="Alef"/>
                <a:cs typeface="Alef"/>
              </a:rPr>
              <a:t>משפט</a:t>
            </a:r>
          </a:p>
          <a:p>
            <a:pPr lvl="1" algn="just" eaLnBrk="1" hangingPunct="1">
              <a:lnSpc>
                <a:spcPct val="150000"/>
              </a:lnSpc>
              <a:buFont typeface="Alef"/>
              <a:buChar char="*"/>
            </a:pPr>
            <a:r>
              <a:rPr lang="he-IL" altLang="he-IL" sz="1900" b="1" dirty="0" smtClean="0">
                <a:latin typeface="Alef"/>
                <a:ea typeface="Alef"/>
                <a:cs typeface="Alef"/>
              </a:rPr>
              <a:t>בעבר </a:t>
            </a:r>
            <a:r>
              <a:rPr lang="he-IL" altLang="he-IL" sz="1900" dirty="0" smtClean="0">
                <a:latin typeface="Alef"/>
                <a:ea typeface="Alef"/>
                <a:cs typeface="Alef"/>
              </a:rPr>
              <a:t>– שאלות </a:t>
            </a:r>
            <a:r>
              <a:rPr lang="he-IL" altLang="he-IL" sz="1900" dirty="0">
                <a:latin typeface="Alef"/>
                <a:ea typeface="Alef"/>
                <a:cs typeface="Alef"/>
              </a:rPr>
              <a:t>משותפות של </a:t>
            </a:r>
            <a:r>
              <a:rPr lang="he-IL" altLang="he-IL" sz="1900" b="1" dirty="0">
                <a:latin typeface="Alef"/>
                <a:ea typeface="Alef"/>
                <a:cs typeface="Alef"/>
              </a:rPr>
              <a:t>עובדה ומשפט, </a:t>
            </a:r>
            <a:r>
              <a:rPr lang="he-IL" altLang="he-IL" sz="1900" dirty="0">
                <a:latin typeface="Alef"/>
                <a:ea typeface="Alef"/>
                <a:cs typeface="Alef"/>
              </a:rPr>
              <a:t>כדרישה </a:t>
            </a:r>
            <a:r>
              <a:rPr lang="he-IL" altLang="he-IL" sz="1900" b="1" dirty="0" smtClean="0">
                <a:latin typeface="Alef"/>
                <a:ea typeface="Alef"/>
                <a:cs typeface="Alef"/>
              </a:rPr>
              <a:t>מצטברת</a:t>
            </a:r>
          </a:p>
          <a:p>
            <a:pPr lvl="1" algn="just" eaLnBrk="1" hangingPunct="1">
              <a:lnSpc>
                <a:spcPct val="150000"/>
              </a:lnSpc>
              <a:buFont typeface="Alef"/>
              <a:buChar char="*"/>
            </a:pPr>
            <a:r>
              <a:rPr lang="he-IL" altLang="he-IL" sz="1900" b="1" kern="0" dirty="0" smtClean="0">
                <a:solidFill>
                  <a:srgbClr val="58A589"/>
                </a:solidFill>
                <a:latin typeface="Alef" panose="00000500000000000000" pitchFamily="2" charset="-79"/>
                <a:cs typeface="Alef" panose="00000500000000000000" pitchFamily="2" charset="-79"/>
              </a:rPr>
              <a:t>עניין גרסט (סולברג, קרא ואלרון) </a:t>
            </a:r>
            <a:r>
              <a:rPr lang="he-IL" altLang="he-IL" sz="1900" dirty="0">
                <a:latin typeface="Alef"/>
                <a:ea typeface="Alef"/>
                <a:cs typeface="Alef"/>
              </a:rPr>
              <a:t>– נטל הוכחת </a:t>
            </a:r>
            <a:r>
              <a:rPr lang="he-IL" altLang="he-IL" sz="1900" b="1" dirty="0" smtClean="0">
                <a:latin typeface="Alef"/>
                <a:ea typeface="Alef"/>
                <a:cs typeface="Alef"/>
              </a:rPr>
              <a:t>קיומה של</a:t>
            </a:r>
            <a:r>
              <a:rPr lang="he-IL" altLang="he-IL" sz="1900" dirty="0" smtClean="0">
                <a:latin typeface="Alef"/>
                <a:ea typeface="Alef"/>
                <a:cs typeface="Alef"/>
              </a:rPr>
              <a:t> קבוצה </a:t>
            </a:r>
            <a:r>
              <a:rPr lang="he-IL" altLang="he-IL" sz="1900" dirty="0">
                <a:latin typeface="Alef"/>
                <a:ea typeface="Alef"/>
                <a:cs typeface="Alef"/>
              </a:rPr>
              <a:t>מ</a:t>
            </a:r>
            <a:r>
              <a:rPr lang="he-IL" altLang="he-IL" sz="1900" dirty="0" smtClean="0">
                <a:latin typeface="Alef"/>
                <a:ea typeface="Alef"/>
                <a:cs typeface="Alef"/>
              </a:rPr>
              <a:t>וטל </a:t>
            </a:r>
            <a:r>
              <a:rPr lang="he-IL" altLang="he-IL" sz="1900" dirty="0">
                <a:latin typeface="Alef"/>
                <a:ea typeface="Alef"/>
                <a:cs typeface="Alef"/>
              </a:rPr>
              <a:t>על </a:t>
            </a:r>
            <a:r>
              <a:rPr lang="he-IL" altLang="he-IL" sz="1900" dirty="0" smtClean="0">
                <a:latin typeface="Alef"/>
                <a:ea typeface="Alef"/>
                <a:cs typeface="Alef"/>
              </a:rPr>
              <a:t>המבקש</a:t>
            </a:r>
          </a:p>
          <a:p>
            <a:pPr lvl="2" algn="just" eaLnBrk="1" hangingPunct="1">
              <a:lnSpc>
                <a:spcPct val="150000"/>
              </a:lnSpc>
              <a:buFont typeface="Courier New" pitchFamily="49" charset="0"/>
              <a:buChar char="o"/>
            </a:pPr>
            <a:r>
              <a:rPr lang="he-IL" altLang="he-IL" sz="1800" dirty="0" smtClean="0">
                <a:latin typeface="Alef"/>
                <a:ea typeface="Alef"/>
                <a:cs typeface="Alef"/>
              </a:rPr>
              <a:t>לא די בקיומה של טעות שאירעה כלפי מספר לקוחות שונים, </a:t>
            </a:r>
            <a:r>
              <a:rPr lang="he-IL" altLang="he-IL" sz="1800" dirty="0">
                <a:latin typeface="Alef"/>
                <a:ea typeface="Alef"/>
                <a:cs typeface="Alef"/>
              </a:rPr>
              <a:t>יש </a:t>
            </a:r>
            <a:r>
              <a:rPr lang="he-IL" altLang="he-IL" sz="1800" dirty="0" smtClean="0">
                <a:latin typeface="Alef"/>
                <a:ea typeface="Alef"/>
                <a:cs typeface="Alef"/>
              </a:rPr>
              <a:t>להוכיח כי יהא מוצדק </a:t>
            </a:r>
            <a:r>
              <a:rPr lang="he-IL" altLang="he-IL" sz="1800" dirty="0">
                <a:latin typeface="Alef"/>
                <a:ea typeface="Alef"/>
                <a:cs typeface="Alef"/>
              </a:rPr>
              <a:t>לבחון את </a:t>
            </a:r>
            <a:r>
              <a:rPr lang="he-IL" altLang="he-IL" sz="1800" dirty="0" smtClean="0">
                <a:latin typeface="Alef"/>
                <a:ea typeface="Alef"/>
                <a:cs typeface="Alef"/>
              </a:rPr>
              <a:t>הטענות דווקא </a:t>
            </a:r>
            <a:r>
              <a:rPr lang="he-IL" altLang="he-IL" sz="1800" dirty="0">
                <a:latin typeface="Alef"/>
                <a:ea typeface="Alef"/>
                <a:cs typeface="Alef"/>
              </a:rPr>
              <a:t>בהליך מרוכז</a:t>
            </a:r>
          </a:p>
          <a:p>
            <a:pPr lvl="2" algn="just" eaLnBrk="1" hangingPunct="1">
              <a:lnSpc>
                <a:spcPct val="150000"/>
              </a:lnSpc>
              <a:buFont typeface="Courier New" pitchFamily="49" charset="0"/>
              <a:buChar char="o"/>
            </a:pPr>
            <a:endParaRPr lang="he-IL" altLang="he-IL" sz="1400" dirty="0">
              <a:latin typeface="Alef"/>
              <a:ea typeface="Alef"/>
              <a:cs typeface="Alef"/>
            </a:endParaRPr>
          </a:p>
          <a:p>
            <a:pPr lvl="2" algn="just" eaLnBrk="1" hangingPunct="1">
              <a:lnSpc>
                <a:spcPct val="150000"/>
              </a:lnSpc>
              <a:buFont typeface="Courier New" pitchFamily="49" charset="0"/>
              <a:buChar char="o"/>
            </a:pPr>
            <a:endParaRPr lang="he-IL" altLang="he-IL" sz="1400" dirty="0">
              <a:latin typeface="Alef"/>
              <a:ea typeface="Alef"/>
              <a:cs typeface="Alef"/>
            </a:endParaRPr>
          </a:p>
          <a:p>
            <a:pPr lvl="1" algn="just" eaLnBrk="1" hangingPunct="1">
              <a:lnSpc>
                <a:spcPct val="150000"/>
              </a:lnSpc>
              <a:buFont typeface="Alef"/>
              <a:buChar char="*"/>
            </a:pPr>
            <a:endParaRPr lang="he-IL" altLang="he-IL" sz="1500" dirty="0">
              <a:solidFill>
                <a:srgbClr val="FF0000"/>
              </a:solidFill>
              <a:latin typeface="Alef"/>
              <a:ea typeface="Alef"/>
              <a:cs typeface="Alef"/>
            </a:endParaRPr>
          </a:p>
          <a:p>
            <a:pPr lvl="1" algn="just" eaLnBrk="1" hangingPunct="1">
              <a:lnSpc>
                <a:spcPct val="150000"/>
              </a:lnSpc>
              <a:buFont typeface="Alef"/>
              <a:buChar char="*"/>
            </a:pPr>
            <a:endParaRPr lang="he-IL" altLang="he-IL" sz="1500" dirty="0">
              <a:latin typeface="Alef"/>
              <a:ea typeface="Alef"/>
              <a:cs typeface="Alef"/>
            </a:endParaRPr>
          </a:p>
          <a:p>
            <a:pPr lvl="1" algn="just" eaLnBrk="1" hangingPunct="1">
              <a:lnSpc>
                <a:spcPct val="150000"/>
              </a:lnSpc>
              <a:buFont typeface="Alef"/>
              <a:buChar char="*"/>
            </a:pPr>
            <a:endParaRPr lang="he-IL" altLang="he-IL" sz="1000" dirty="0">
              <a:latin typeface="Alef"/>
              <a:ea typeface="Alef"/>
              <a:cs typeface="Alef"/>
            </a:endParaRPr>
          </a:p>
        </p:txBody>
      </p:sp>
      <p:sp>
        <p:nvSpPr>
          <p:cNvPr id="18436"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18437" name="TextBox 1"/>
          <p:cNvSpPr txBox="1">
            <a:spLocks noChangeArrowheads="1"/>
          </p:cNvSpPr>
          <p:nvPr/>
        </p:nvSpPr>
        <p:spPr bwMode="auto">
          <a:xfrm>
            <a:off x="-2381" y="240730"/>
            <a:ext cx="91440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None/>
            </a:pPr>
            <a:r>
              <a:rPr lang="he-IL" altLang="he-IL" sz="3000" b="1" dirty="0">
                <a:solidFill>
                  <a:srgbClr val="58A589"/>
                </a:solidFill>
                <a:latin typeface="Alef"/>
                <a:ea typeface="Alef"/>
                <a:cs typeface="Alef"/>
              </a:rPr>
              <a:t>סעיף 8 – התנאים לאישור תובענה ייצוגית</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18439"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0"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8441"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8442"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Tree>
    <p:extLst>
      <p:ext uri="{BB962C8B-B14F-4D97-AF65-F5344CB8AC3E}">
        <p14:creationId xmlns:p14="http://schemas.microsoft.com/office/powerpoint/2010/main" val="38566148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371">
                                            <p:txEl>
                                              <p:pRg st="0" end="0"/>
                                            </p:txEl>
                                          </p:spTgt>
                                        </p:tgtEl>
                                        <p:attrNameLst>
                                          <p:attrName>style.visibility</p:attrName>
                                        </p:attrNameLst>
                                      </p:cBhvr>
                                      <p:to>
                                        <p:strVal val="visible"/>
                                      </p:to>
                                    </p:set>
                                    <p:animEffect transition="in" filter="fade">
                                      <p:cBhvr>
                                        <p:cTn id="7" dur="500"/>
                                        <p:tgtEl>
                                          <p:spTgt spid="15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71">
                                            <p:txEl>
                                              <p:pRg st="1" end="1"/>
                                            </p:txEl>
                                          </p:spTgt>
                                        </p:tgtEl>
                                        <p:attrNameLst>
                                          <p:attrName>style.visibility</p:attrName>
                                        </p:attrNameLst>
                                      </p:cBhvr>
                                      <p:to>
                                        <p:strVal val="visible"/>
                                      </p:to>
                                    </p:set>
                                    <p:animEffect transition="in" filter="fade">
                                      <p:cBhvr>
                                        <p:cTn id="12" dur="500"/>
                                        <p:tgtEl>
                                          <p:spTgt spid="15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71">
                                            <p:txEl>
                                              <p:pRg st="2" end="2"/>
                                            </p:txEl>
                                          </p:spTgt>
                                        </p:tgtEl>
                                        <p:attrNameLst>
                                          <p:attrName>style.visibility</p:attrName>
                                        </p:attrNameLst>
                                      </p:cBhvr>
                                      <p:to>
                                        <p:strVal val="visible"/>
                                      </p:to>
                                    </p:set>
                                    <p:animEffect transition="in" filter="fade">
                                      <p:cBhvr>
                                        <p:cTn id="17" dur="500"/>
                                        <p:tgtEl>
                                          <p:spTgt spid="15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71">
                                            <p:txEl>
                                              <p:pRg st="3" end="3"/>
                                            </p:txEl>
                                          </p:spTgt>
                                        </p:tgtEl>
                                        <p:attrNameLst>
                                          <p:attrName>style.visibility</p:attrName>
                                        </p:attrNameLst>
                                      </p:cBhvr>
                                      <p:to>
                                        <p:strVal val="visible"/>
                                      </p:to>
                                    </p:set>
                                    <p:animEffect transition="in" filter="fade">
                                      <p:cBhvr>
                                        <p:cTn id="22" dur="500"/>
                                        <p:tgtEl>
                                          <p:spTgt spid="15371">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5371">
                                            <p:txEl>
                                              <p:pRg st="4" end="4"/>
                                            </p:txEl>
                                          </p:spTgt>
                                        </p:tgtEl>
                                        <p:attrNameLst>
                                          <p:attrName>style.visibility</p:attrName>
                                        </p:attrNameLst>
                                      </p:cBhvr>
                                      <p:to>
                                        <p:strVal val="visible"/>
                                      </p:to>
                                    </p:set>
                                    <p:animEffect transition="in" filter="fade">
                                      <p:cBhvr>
                                        <p:cTn id="25" dur="500"/>
                                        <p:tgtEl>
                                          <p:spTgt spid="153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מלבן 14"/>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19459"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19462"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9464"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9465"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7" name="Rectangle 3"/>
          <p:cNvSpPr txBox="1">
            <a:spLocks noChangeArrowheads="1"/>
          </p:cNvSpPr>
          <p:nvPr/>
        </p:nvSpPr>
        <p:spPr bwMode="auto">
          <a:xfrm>
            <a:off x="249573" y="908720"/>
            <a:ext cx="8662988"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lgn="just" eaLnBrk="1" hangingPunct="1">
              <a:lnSpc>
                <a:spcPct val="150000"/>
              </a:lnSpc>
              <a:defRPr/>
            </a:pPr>
            <a:r>
              <a:rPr lang="he-IL" altLang="he-IL" sz="2000" b="1" dirty="0">
                <a:latin typeface="Alef"/>
                <a:ea typeface="Alef"/>
                <a:cs typeface="Alef"/>
              </a:rPr>
              <a:t>סעיף </a:t>
            </a:r>
            <a:r>
              <a:rPr lang="he-IL" altLang="he-IL" sz="2000" b="1" dirty="0" smtClean="0">
                <a:latin typeface="Alef"/>
                <a:ea typeface="Alef"/>
                <a:cs typeface="Alef"/>
              </a:rPr>
              <a:t>8(א)(1) – </a:t>
            </a:r>
            <a:r>
              <a:rPr lang="he-IL" altLang="he-IL" sz="2000" b="1" dirty="0">
                <a:latin typeface="Alef"/>
                <a:ea typeface="Alef"/>
                <a:cs typeface="Alef"/>
              </a:rPr>
              <a:t>אפשרות סבירה להצלחת התביעה</a:t>
            </a:r>
          </a:p>
          <a:p>
            <a:pPr lvl="1" algn="just" eaLnBrk="1" hangingPunct="1">
              <a:lnSpc>
                <a:spcPct val="150000"/>
              </a:lnSpc>
              <a:buFont typeface="Alef"/>
              <a:buChar char="*"/>
              <a:defRPr/>
            </a:pPr>
            <a:r>
              <a:rPr lang="he-IL" altLang="he-IL" sz="1900" dirty="0">
                <a:latin typeface="Alef"/>
                <a:ea typeface="Alef"/>
                <a:cs typeface="Alef"/>
              </a:rPr>
              <a:t>תנאי שהיה קיים במפורש עוד קודם לחקיקת החוק, או שהוחל </a:t>
            </a:r>
            <a:r>
              <a:rPr lang="he-IL" altLang="he-IL" sz="1900" dirty="0" smtClean="0">
                <a:latin typeface="Alef"/>
                <a:ea typeface="Alef"/>
                <a:cs typeface="Alef"/>
              </a:rPr>
              <a:t>מכח הפסיקה </a:t>
            </a:r>
            <a:r>
              <a:rPr lang="he-IL" altLang="he-IL" sz="1900" dirty="0">
                <a:latin typeface="Alef"/>
                <a:ea typeface="Alef"/>
                <a:cs typeface="Alef"/>
              </a:rPr>
              <a:t>אם לא הופיע מפורשות </a:t>
            </a:r>
            <a:r>
              <a:rPr lang="he-IL" altLang="he-IL" sz="1900" dirty="0" smtClean="0">
                <a:latin typeface="Alef"/>
                <a:ea typeface="Alef"/>
                <a:cs typeface="Alef"/>
              </a:rPr>
              <a:t>(</a:t>
            </a:r>
            <a:r>
              <a:rPr lang="he-IL" altLang="he-IL" sz="1900" dirty="0">
                <a:latin typeface="Alef"/>
                <a:ea typeface="Alef"/>
                <a:cs typeface="Alef"/>
              </a:rPr>
              <a:t>למשל – לא הופיע בחוק הגנת הצרכן)</a:t>
            </a:r>
          </a:p>
          <a:p>
            <a:pPr lvl="1" algn="just" eaLnBrk="1" hangingPunct="1">
              <a:lnSpc>
                <a:spcPct val="150000"/>
              </a:lnSpc>
              <a:buFont typeface="Alef" panose="00000500000000000000" pitchFamily="2" charset="-79"/>
              <a:buChar char="*"/>
              <a:defRPr/>
            </a:pPr>
            <a:r>
              <a:rPr lang="he-IL" altLang="he-IL" sz="1900" dirty="0" smtClean="0">
                <a:latin typeface="Alef"/>
                <a:ea typeface="Alef"/>
                <a:cs typeface="Alef"/>
              </a:rPr>
              <a:t>אינו </a:t>
            </a:r>
            <a:r>
              <a:rPr lang="he-IL" altLang="he-IL" sz="1900" dirty="0">
                <a:latin typeface="Alef"/>
                <a:ea typeface="Alef"/>
                <a:cs typeface="Alef"/>
              </a:rPr>
              <a:t>קיים בדין האמריקאי</a:t>
            </a:r>
          </a:p>
          <a:p>
            <a:pPr lvl="1" algn="just" eaLnBrk="1" hangingPunct="1">
              <a:lnSpc>
                <a:spcPct val="150000"/>
              </a:lnSpc>
              <a:buFont typeface="Alef" panose="00000500000000000000" pitchFamily="2" charset="-79"/>
              <a:buChar char="*"/>
              <a:defRPr/>
            </a:pPr>
            <a:r>
              <a:rPr lang="he-IL" altLang="he-IL" sz="1900" b="1" kern="0" dirty="0">
                <a:solidFill>
                  <a:srgbClr val="58A589"/>
                </a:solidFill>
                <a:latin typeface="Alef" panose="00000500000000000000" pitchFamily="2" charset="-79"/>
                <a:cs typeface="Alef" panose="00000500000000000000" pitchFamily="2" charset="-79"/>
              </a:rPr>
              <a:t>עניין </a:t>
            </a:r>
            <a:r>
              <a:rPr lang="he-IL" altLang="he-IL" sz="1900" b="1" kern="0" dirty="0" smtClean="0">
                <a:solidFill>
                  <a:srgbClr val="58A589"/>
                </a:solidFill>
                <a:latin typeface="Alef" panose="00000500000000000000" pitchFamily="2" charset="-79"/>
                <a:cs typeface="Alef" panose="00000500000000000000" pitchFamily="2" charset="-79"/>
              </a:rPr>
              <a:t>עמוסי (ריבלין, נאור, מלצר) </a:t>
            </a:r>
            <a:r>
              <a:rPr lang="he-IL" altLang="he-IL" sz="1900" kern="0" dirty="0">
                <a:latin typeface="Alef" panose="00000500000000000000" pitchFamily="2" charset="-79"/>
                <a:cs typeface="Alef" panose="00000500000000000000" pitchFamily="2" charset="-79"/>
              </a:rPr>
              <a:t>– די בקיומה של אפשרות סבירה </a:t>
            </a:r>
            <a:r>
              <a:rPr lang="he-IL" altLang="he-IL" sz="1900" kern="0" dirty="0" smtClean="0">
                <a:latin typeface="Alef" panose="00000500000000000000" pitchFamily="2" charset="-79"/>
                <a:cs typeface="Alef" panose="00000500000000000000" pitchFamily="2" charset="-79"/>
              </a:rPr>
              <a:t>בלבד, לא ראוי לברר את עיקר התובענה בשלב מקדמי</a:t>
            </a:r>
            <a:endParaRPr lang="he-IL" altLang="he-IL" sz="300" b="1" kern="0" dirty="0" smtClean="0">
              <a:solidFill>
                <a:schemeClr val="accent1">
                  <a:lumMod val="75000"/>
                </a:schemeClr>
              </a:solidFill>
              <a:latin typeface="Alef" panose="00000500000000000000" pitchFamily="2" charset="-79"/>
              <a:cs typeface="Alef" panose="00000500000000000000" pitchFamily="2" charset="-79"/>
            </a:endParaRPr>
          </a:p>
        </p:txBody>
      </p:sp>
      <p:sp>
        <p:nvSpPr>
          <p:cNvPr id="18" name="TextBox 1"/>
          <p:cNvSpPr txBox="1">
            <a:spLocks noChangeArrowheads="1"/>
          </p:cNvSpPr>
          <p:nvPr/>
        </p:nvSpPr>
        <p:spPr bwMode="auto">
          <a:xfrm>
            <a:off x="-2381" y="240730"/>
            <a:ext cx="91440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None/>
            </a:pPr>
            <a:r>
              <a:rPr lang="he-IL" altLang="he-IL" sz="3000" b="1" dirty="0">
                <a:solidFill>
                  <a:srgbClr val="58A589"/>
                </a:solidFill>
                <a:latin typeface="Alef"/>
                <a:ea typeface="Alef"/>
                <a:cs typeface="Alef"/>
              </a:rPr>
              <a:t>סעיף 8 – התנאים לאישור תובענה ייצוגית</a:t>
            </a:r>
          </a:p>
        </p:txBody>
      </p:sp>
    </p:spTree>
    <p:extLst>
      <p:ext uri="{BB962C8B-B14F-4D97-AF65-F5344CB8AC3E}">
        <p14:creationId xmlns:p14="http://schemas.microsoft.com/office/powerpoint/2010/main" val="35183762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
                                            <p:txEl>
                                              <p:pRg st="1" end="1"/>
                                            </p:txEl>
                                          </p:spTgt>
                                        </p:tgtEl>
                                        <p:attrNameLst>
                                          <p:attrName>style.visibility</p:attrName>
                                        </p:attrNameLst>
                                      </p:cBhvr>
                                      <p:to>
                                        <p:strVal val="visible"/>
                                      </p:to>
                                    </p:set>
                                    <p:animEffect transition="in" filter="fade">
                                      <p:cBhvr>
                                        <p:cTn id="10" dur="500"/>
                                        <p:tgtEl>
                                          <p:spTgt spid="1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animEffect transition="in" filter="fade">
                                      <p:cBhvr>
                                        <p:cTn id="15" dur="500"/>
                                        <p:tgtEl>
                                          <p:spTgt spid="1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7">
                                            <p:txEl>
                                              <p:pRg st="3" end="3"/>
                                            </p:txEl>
                                          </p:spTgt>
                                        </p:tgtEl>
                                        <p:attrNameLst>
                                          <p:attrName>style.visibility</p:attrName>
                                        </p:attrNameLst>
                                      </p:cBhvr>
                                      <p:to>
                                        <p:strVal val="visible"/>
                                      </p:to>
                                    </p:set>
                                    <p:animEffect transition="in" filter="fade">
                                      <p:cBhvr>
                                        <p:cTn id="20" dur="5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מלבן 14"/>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20483"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20486"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20488"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20489"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7" name="Rectangle 3"/>
          <p:cNvSpPr txBox="1">
            <a:spLocks noChangeArrowheads="1"/>
          </p:cNvSpPr>
          <p:nvPr/>
        </p:nvSpPr>
        <p:spPr bwMode="auto">
          <a:xfrm>
            <a:off x="395536" y="908720"/>
            <a:ext cx="8507958"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lgn="just" eaLnBrk="1" hangingPunct="1">
              <a:lnSpc>
                <a:spcPct val="150000"/>
              </a:lnSpc>
              <a:defRPr/>
            </a:pPr>
            <a:r>
              <a:rPr lang="he-IL" altLang="he-IL" sz="2000" b="1" kern="0" dirty="0" smtClean="0">
                <a:latin typeface="Alef" panose="00000500000000000000" pitchFamily="2" charset="-79"/>
                <a:cs typeface="Alef" panose="00000500000000000000" pitchFamily="2" charset="-79"/>
              </a:rPr>
              <a:t>סעיף 8(א)(2</a:t>
            </a:r>
            <a:r>
              <a:rPr lang="he-IL" altLang="he-IL" sz="2000" b="1" kern="0" dirty="0">
                <a:latin typeface="Alef" panose="00000500000000000000" pitchFamily="2" charset="-79"/>
                <a:cs typeface="Alef" panose="00000500000000000000" pitchFamily="2" charset="-79"/>
              </a:rPr>
              <a:t>)</a:t>
            </a:r>
            <a:r>
              <a:rPr lang="he-IL" altLang="he-IL" sz="2000" b="1" kern="0" dirty="0" smtClean="0">
                <a:latin typeface="Alef" panose="00000500000000000000" pitchFamily="2" charset="-79"/>
                <a:cs typeface="Alef" panose="00000500000000000000" pitchFamily="2" charset="-79"/>
              </a:rPr>
              <a:t> </a:t>
            </a:r>
            <a:r>
              <a:rPr lang="he-IL" altLang="he-IL" sz="2000" b="1" kern="0" dirty="0">
                <a:latin typeface="Alef" panose="00000500000000000000" pitchFamily="2" charset="-79"/>
                <a:cs typeface="Alef" panose="00000500000000000000" pitchFamily="2" charset="-79"/>
              </a:rPr>
              <a:t>– </a:t>
            </a:r>
            <a:r>
              <a:rPr lang="he-IL" altLang="he-IL" sz="2000" b="1" kern="0" dirty="0" smtClean="0">
                <a:latin typeface="Alef" panose="00000500000000000000" pitchFamily="2" charset="-79"/>
                <a:cs typeface="Alef" panose="00000500000000000000" pitchFamily="2" charset="-79"/>
              </a:rPr>
              <a:t>"תובענה </a:t>
            </a:r>
            <a:r>
              <a:rPr lang="he-IL" altLang="he-IL" sz="2000" b="1" kern="0" dirty="0">
                <a:latin typeface="Alef" panose="00000500000000000000" pitchFamily="2" charset="-79"/>
                <a:cs typeface="Alef" panose="00000500000000000000" pitchFamily="2" charset="-79"/>
              </a:rPr>
              <a:t>ייצוגית היא הדרך היעילה וההוגנת להכרעה במחלוקת בנסיבות </a:t>
            </a:r>
            <a:r>
              <a:rPr lang="he-IL" altLang="he-IL" sz="2000" b="1" kern="0" dirty="0" smtClean="0">
                <a:latin typeface="Alef" panose="00000500000000000000" pitchFamily="2" charset="-79"/>
                <a:cs typeface="Alef" panose="00000500000000000000" pitchFamily="2" charset="-79"/>
              </a:rPr>
              <a:t>הענין"</a:t>
            </a: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האם על בית המשפט לשקול רק חלופה </a:t>
            </a:r>
            <a:r>
              <a:rPr lang="he-IL" altLang="he-IL" sz="1900" kern="0" dirty="0" smtClean="0">
                <a:latin typeface="Alef" panose="00000500000000000000" pitchFamily="2" charset="-79"/>
                <a:cs typeface="Alef" panose="00000500000000000000" pitchFamily="2" charset="-79"/>
              </a:rPr>
              <a:t>בדמות תביעות </a:t>
            </a:r>
            <a:r>
              <a:rPr lang="he-IL" altLang="he-IL" sz="1900" kern="0" dirty="0">
                <a:latin typeface="Alef" panose="00000500000000000000" pitchFamily="2" charset="-79"/>
                <a:cs typeface="Alef" panose="00000500000000000000" pitchFamily="2" charset="-79"/>
              </a:rPr>
              <a:t>אישיות נפרדות או שעליו לשקול </a:t>
            </a:r>
            <a:r>
              <a:rPr lang="he-IL" altLang="he-IL" sz="1900" kern="0" dirty="0" smtClean="0">
                <a:latin typeface="Alef" panose="00000500000000000000" pitchFamily="2" charset="-79"/>
                <a:cs typeface="Alef" panose="00000500000000000000" pitchFamily="2" charset="-79"/>
              </a:rPr>
              <a:t>גם חלופות </a:t>
            </a:r>
            <a:r>
              <a:rPr lang="he-IL" altLang="he-IL" sz="1900" kern="0" dirty="0">
                <a:latin typeface="Alef" panose="00000500000000000000" pitchFamily="2" charset="-79"/>
                <a:cs typeface="Alef" panose="00000500000000000000" pitchFamily="2" charset="-79"/>
              </a:rPr>
              <a:t>מנהליות ופליליות </a:t>
            </a:r>
            <a:r>
              <a:rPr lang="he-IL" altLang="he-IL" sz="1900" kern="0" dirty="0" smtClean="0">
                <a:latin typeface="Alef" panose="00000500000000000000" pitchFamily="2" charset="-79"/>
                <a:cs typeface="Alef" panose="00000500000000000000" pitchFamily="2" charset="-79"/>
              </a:rPr>
              <a:t>לאכיפה</a:t>
            </a:r>
            <a:endParaRPr lang="he-IL" altLang="he-IL" sz="1900" kern="0" dirty="0">
              <a:latin typeface="Alef" panose="00000500000000000000" pitchFamily="2" charset="-79"/>
              <a:cs typeface="Alef" panose="00000500000000000000" pitchFamily="2" charset="-79"/>
            </a:endParaRPr>
          </a:p>
          <a:p>
            <a:pPr lvl="1" eaLnBrk="1" hangingPunct="1">
              <a:lnSpc>
                <a:spcPct val="150000"/>
              </a:lnSpc>
              <a:buFont typeface="Alef" panose="00000500000000000000" pitchFamily="2" charset="-79"/>
              <a:buChar char="*"/>
              <a:defRPr/>
            </a:pPr>
            <a:r>
              <a:rPr lang="he-IL" altLang="he-IL" sz="1900" b="1" kern="0" dirty="0">
                <a:solidFill>
                  <a:srgbClr val="58A589"/>
                </a:solidFill>
                <a:latin typeface="Alef" panose="00000500000000000000" pitchFamily="2" charset="-79"/>
                <a:cs typeface="Alef" panose="00000500000000000000" pitchFamily="2" charset="-79"/>
              </a:rPr>
              <a:t>עניין רפול (רניאל) </a:t>
            </a:r>
            <a:r>
              <a:rPr lang="he-IL" altLang="he-IL" sz="1900" kern="0" dirty="0">
                <a:latin typeface="Alef" panose="00000500000000000000" pitchFamily="2" charset="-79"/>
                <a:cs typeface="Alef" panose="00000500000000000000" pitchFamily="2" charset="-79"/>
              </a:rPr>
              <a:t>– </a:t>
            </a:r>
            <a:r>
              <a:rPr lang="he-IL" altLang="he-IL" sz="1900" b="1" kern="0" dirty="0">
                <a:latin typeface="Alef" panose="00000500000000000000" pitchFamily="2" charset="-79"/>
                <a:cs typeface="Alef" panose="00000500000000000000" pitchFamily="2" charset="-79"/>
              </a:rPr>
              <a:t>גודל הקבוצה </a:t>
            </a:r>
            <a:r>
              <a:rPr lang="he-IL" altLang="he-IL" sz="1900" kern="0" dirty="0">
                <a:latin typeface="Alef" panose="00000500000000000000" pitchFamily="2" charset="-79"/>
                <a:cs typeface="Alef" panose="00000500000000000000" pitchFamily="2" charset="-79"/>
              </a:rPr>
              <a:t>הוא שיקול רלוונטי </a:t>
            </a:r>
            <a:r>
              <a:rPr lang="he-IL" altLang="he-IL" sz="1900" kern="0" dirty="0" smtClean="0">
                <a:latin typeface="Alef" panose="00000500000000000000" pitchFamily="2" charset="-79"/>
                <a:cs typeface="Alef" panose="00000500000000000000" pitchFamily="2" charset="-79"/>
              </a:rPr>
              <a:t>אליו מתווספים </a:t>
            </a:r>
            <a:r>
              <a:rPr lang="he-IL" altLang="he-IL" sz="1900" b="1" kern="0" dirty="0">
                <a:latin typeface="Alef" panose="00000500000000000000" pitchFamily="2" charset="-79"/>
                <a:cs typeface="Alef" panose="00000500000000000000" pitchFamily="2" charset="-79"/>
              </a:rPr>
              <a:t>שיקולים נוספים</a:t>
            </a:r>
          </a:p>
          <a:p>
            <a:pPr lvl="1" eaLnBrk="1" hangingPunct="1">
              <a:lnSpc>
                <a:spcPct val="150000"/>
              </a:lnSpc>
              <a:buFont typeface="Alef" panose="00000500000000000000" pitchFamily="2" charset="-79"/>
              <a:buChar char="*"/>
              <a:defRPr/>
            </a:pPr>
            <a:r>
              <a:rPr lang="he-IL" altLang="he-IL" sz="1900" b="1" kern="0" dirty="0" smtClean="0">
                <a:latin typeface="Alef" panose="00000500000000000000" pitchFamily="2" charset="-79"/>
                <a:cs typeface="Alef" panose="00000500000000000000" pitchFamily="2" charset="-79"/>
              </a:rPr>
              <a:t>התערבות </a:t>
            </a:r>
            <a:r>
              <a:rPr lang="he-IL" altLang="he-IL" sz="1900" b="1" kern="0" dirty="0">
                <a:latin typeface="Alef" panose="00000500000000000000" pitchFamily="2" charset="-79"/>
                <a:cs typeface="Alef" panose="00000500000000000000" pitchFamily="2" charset="-79"/>
              </a:rPr>
              <a:t>הרגולטור </a:t>
            </a:r>
            <a:r>
              <a:rPr lang="he-IL" altLang="he-IL" sz="1900" kern="0" dirty="0" smtClean="0">
                <a:latin typeface="Alef" panose="00000500000000000000" pitchFamily="2" charset="-79"/>
                <a:cs typeface="Alef" panose="00000500000000000000" pitchFamily="2" charset="-79"/>
              </a:rPr>
              <a:t>– מייתרת </a:t>
            </a:r>
            <a:r>
              <a:rPr lang="he-IL" altLang="he-IL" sz="1900" kern="0" dirty="0">
                <a:latin typeface="Alef" panose="00000500000000000000" pitchFamily="2" charset="-79"/>
                <a:cs typeface="Alef" panose="00000500000000000000" pitchFamily="2" charset="-79"/>
              </a:rPr>
              <a:t>את המשך </a:t>
            </a:r>
            <a:r>
              <a:rPr lang="he-IL" altLang="he-IL" sz="1900" kern="0" dirty="0" smtClean="0">
                <a:latin typeface="Alef" panose="00000500000000000000" pitchFamily="2" charset="-79"/>
                <a:cs typeface="Alef" panose="00000500000000000000" pitchFamily="2" charset="-79"/>
              </a:rPr>
              <a:t>ניהול </a:t>
            </a:r>
            <a:r>
              <a:rPr lang="he-IL" altLang="he-IL" sz="1900" kern="0" dirty="0">
                <a:latin typeface="Alef" panose="00000500000000000000" pitchFamily="2" charset="-79"/>
                <a:cs typeface="Alef" panose="00000500000000000000" pitchFamily="2" charset="-79"/>
              </a:rPr>
              <a:t>התובענה </a:t>
            </a:r>
            <a:r>
              <a:rPr lang="he-IL" altLang="he-IL" sz="1900" kern="0" dirty="0" smtClean="0">
                <a:latin typeface="Alef" panose="00000500000000000000" pitchFamily="2" charset="-79"/>
                <a:cs typeface="Alef" panose="00000500000000000000" pitchFamily="2" charset="-79"/>
              </a:rPr>
              <a:t>הייצוגית – </a:t>
            </a:r>
            <a:r>
              <a:rPr lang="he-IL" altLang="he-IL" sz="1900" b="1" kern="0" dirty="0" smtClean="0">
                <a:solidFill>
                  <a:srgbClr val="58A589"/>
                </a:solidFill>
                <a:latin typeface="Alef" panose="00000500000000000000" pitchFamily="2" charset="-79"/>
                <a:cs typeface="Alef" panose="00000500000000000000" pitchFamily="2" charset="-79"/>
              </a:rPr>
              <a:t>עניין זליגמן (שהם, מינץ, וילנר)</a:t>
            </a:r>
          </a:p>
        </p:txBody>
      </p:sp>
      <p:sp>
        <p:nvSpPr>
          <p:cNvPr id="16" name="TextBox 1"/>
          <p:cNvSpPr txBox="1">
            <a:spLocks noChangeArrowheads="1"/>
          </p:cNvSpPr>
          <p:nvPr/>
        </p:nvSpPr>
        <p:spPr bwMode="auto">
          <a:xfrm>
            <a:off x="-2381" y="240730"/>
            <a:ext cx="91440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None/>
            </a:pPr>
            <a:r>
              <a:rPr lang="he-IL" altLang="he-IL" sz="3000" b="1" dirty="0">
                <a:solidFill>
                  <a:srgbClr val="58A589"/>
                </a:solidFill>
                <a:latin typeface="Alef"/>
                <a:ea typeface="Alef"/>
                <a:cs typeface="Alef"/>
              </a:rPr>
              <a:t>סעיף 8 – התנאים לאישור תובענה ייצוגית</a:t>
            </a:r>
          </a:p>
        </p:txBody>
      </p:sp>
    </p:spTree>
    <p:extLst>
      <p:ext uri="{BB962C8B-B14F-4D97-AF65-F5344CB8AC3E}">
        <p14:creationId xmlns:p14="http://schemas.microsoft.com/office/powerpoint/2010/main" val="39219839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fade">
                                      <p:cBhvr>
                                        <p:cTn id="12" dur="500"/>
                                        <p:tgtEl>
                                          <p:spTgt spid="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fade">
                                      <p:cBhvr>
                                        <p:cTn id="17" dur="500"/>
                                        <p:tgtEl>
                                          <p:spTgt spid="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xEl>
                                              <p:pRg st="3" end="3"/>
                                            </p:txEl>
                                          </p:spTgt>
                                        </p:tgtEl>
                                        <p:attrNameLst>
                                          <p:attrName>style.visibility</p:attrName>
                                        </p:attrNameLst>
                                      </p:cBhvr>
                                      <p:to>
                                        <p:strVal val="visible"/>
                                      </p:to>
                                    </p:set>
                                    <p:animEffect transition="in" filter="fade">
                                      <p:cBhvr>
                                        <p:cTn id="22" dur="5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מלבן 14"/>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17" name="Rectangle 3"/>
          <p:cNvSpPr txBox="1">
            <a:spLocks noChangeArrowheads="1"/>
          </p:cNvSpPr>
          <p:nvPr/>
        </p:nvSpPr>
        <p:spPr bwMode="auto">
          <a:xfrm>
            <a:off x="238125" y="908720"/>
            <a:ext cx="8662988" cy="4967287"/>
          </a:xfrm>
          <a:prstGeom prst="rect">
            <a:avLst/>
          </a:prstGeom>
          <a:noFill/>
          <a:ln>
            <a:noFill/>
          </a:ln>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lgn="just" eaLnBrk="1" hangingPunct="1">
              <a:lnSpc>
                <a:spcPct val="150000"/>
              </a:lnSpc>
              <a:defRPr/>
            </a:pPr>
            <a:r>
              <a:rPr lang="he-IL" altLang="he-IL" sz="2000" b="1" kern="0" dirty="0" smtClean="0">
                <a:latin typeface="Alef" panose="00000500000000000000" pitchFamily="2" charset="-79"/>
                <a:cs typeface="Alef" panose="00000500000000000000" pitchFamily="2" charset="-79"/>
              </a:rPr>
              <a:t>סעיף 8(א)(3)-8(א)(4</a:t>
            </a:r>
            <a:r>
              <a:rPr lang="he-IL" altLang="he-IL" sz="2000" b="1" kern="0" dirty="0">
                <a:latin typeface="Alef" panose="00000500000000000000" pitchFamily="2" charset="-79"/>
                <a:cs typeface="Alef" panose="00000500000000000000" pitchFamily="2" charset="-79"/>
              </a:rPr>
              <a:t>)</a:t>
            </a:r>
            <a:r>
              <a:rPr lang="he-IL" altLang="he-IL" sz="2000" b="1" kern="0" dirty="0" smtClean="0">
                <a:latin typeface="Alef" panose="00000500000000000000" pitchFamily="2" charset="-79"/>
                <a:cs typeface="Alef" panose="00000500000000000000" pitchFamily="2" charset="-79"/>
              </a:rPr>
              <a:t> </a:t>
            </a:r>
            <a:r>
              <a:rPr lang="he-IL" altLang="he-IL" sz="2000" b="1" kern="0" dirty="0">
                <a:latin typeface="Alef" panose="00000500000000000000" pitchFamily="2" charset="-79"/>
                <a:cs typeface="Alef" panose="00000500000000000000" pitchFamily="2" charset="-79"/>
              </a:rPr>
              <a:t>– </a:t>
            </a:r>
            <a:r>
              <a:rPr lang="he-IL" altLang="he-IL" sz="2000" b="1" kern="0" dirty="0" smtClean="0">
                <a:latin typeface="Alef" panose="00000500000000000000" pitchFamily="2" charset="-79"/>
                <a:cs typeface="Alef" panose="00000500000000000000" pitchFamily="2" charset="-79"/>
              </a:rPr>
              <a:t>קיים </a:t>
            </a:r>
            <a:r>
              <a:rPr lang="he-IL" altLang="he-IL" sz="2000" b="1" kern="0" dirty="0">
                <a:latin typeface="Alef" panose="00000500000000000000" pitchFamily="2" charset="-79"/>
                <a:cs typeface="Alef" panose="00000500000000000000" pitchFamily="2" charset="-79"/>
              </a:rPr>
              <a:t>יסוד סביר להניח כי </a:t>
            </a:r>
            <a:r>
              <a:rPr lang="he-IL" altLang="he-IL" sz="2000" b="1" kern="0" dirty="0" smtClean="0">
                <a:latin typeface="Alef" panose="00000500000000000000" pitchFamily="2" charset="-79"/>
                <a:cs typeface="Alef" panose="00000500000000000000" pitchFamily="2" charset="-79"/>
              </a:rPr>
              <a:t>עניינם </a:t>
            </a:r>
            <a:r>
              <a:rPr lang="he-IL" altLang="he-IL" sz="2000" b="1" kern="0" dirty="0">
                <a:latin typeface="Alef" panose="00000500000000000000" pitchFamily="2" charset="-79"/>
                <a:cs typeface="Alef" panose="00000500000000000000" pitchFamily="2" charset="-79"/>
              </a:rPr>
              <a:t>של כלל חברי הקבוצה ייוצג וינוהל </a:t>
            </a:r>
            <a:r>
              <a:rPr lang="he-IL" altLang="he-IL" sz="2000" b="1" kern="0" dirty="0" smtClean="0">
                <a:latin typeface="Alef" panose="00000500000000000000" pitchFamily="2" charset="-79"/>
                <a:cs typeface="Alef" panose="00000500000000000000" pitchFamily="2" charset="-79"/>
              </a:rPr>
              <a:t>בדרך הולמת ובתום לב</a:t>
            </a:r>
          </a:p>
          <a:p>
            <a:pPr lvl="1" algn="just" eaLnBrk="1" hangingPunct="1">
              <a:lnSpc>
                <a:spcPct val="150000"/>
              </a:lnSpc>
              <a:spcBef>
                <a:spcPts val="600"/>
              </a:spcBef>
              <a:buFont typeface="Alef" panose="00000500000000000000" pitchFamily="2" charset="-79"/>
              <a:buChar char="*"/>
              <a:defRPr/>
            </a:pPr>
            <a:r>
              <a:rPr lang="he-IL" altLang="he-IL" sz="1900" b="1" kern="0" dirty="0">
                <a:latin typeface="Alef" panose="00000500000000000000" pitchFamily="2" charset="-79"/>
                <a:cs typeface="Alef" panose="00000500000000000000" pitchFamily="2" charset="-79"/>
              </a:rPr>
              <a:t>לפני </a:t>
            </a:r>
            <a:r>
              <a:rPr lang="he-IL" altLang="he-IL" sz="1900" b="1" kern="0" dirty="0" smtClean="0">
                <a:latin typeface="Alef" panose="00000500000000000000" pitchFamily="2" charset="-79"/>
                <a:cs typeface="Alef" panose="00000500000000000000" pitchFamily="2" charset="-79"/>
              </a:rPr>
              <a:t>חקיקת החוק </a:t>
            </a:r>
            <a:r>
              <a:rPr lang="he-IL" altLang="he-IL" sz="1900" kern="0" dirty="0">
                <a:latin typeface="Alef" panose="00000500000000000000" pitchFamily="2" charset="-79"/>
                <a:cs typeface="Alef" panose="00000500000000000000" pitchFamily="2" charset="-79"/>
              </a:rPr>
              <a:t>- נעשה שימוש בחוקרים פרטיים כדי לנסות ולתקוף </a:t>
            </a:r>
            <a:r>
              <a:rPr lang="he-IL" altLang="he-IL" sz="1900" kern="0" dirty="0" smtClean="0">
                <a:latin typeface="Alef" panose="00000500000000000000" pitchFamily="2" charset="-79"/>
                <a:cs typeface="Alef" panose="00000500000000000000" pitchFamily="2" charset="-79"/>
              </a:rPr>
              <a:t>באופן אישי את </a:t>
            </a:r>
            <a:r>
              <a:rPr lang="he-IL" altLang="he-IL" sz="1900" kern="0" dirty="0">
                <a:latin typeface="Alef" panose="00000500000000000000" pitchFamily="2" charset="-79"/>
                <a:cs typeface="Alef" panose="00000500000000000000" pitchFamily="2" charset="-79"/>
              </a:rPr>
              <a:t>התובע </a:t>
            </a:r>
            <a:r>
              <a:rPr lang="he-IL" altLang="he-IL" sz="1900" kern="0" dirty="0" smtClean="0">
                <a:latin typeface="Alef" panose="00000500000000000000" pitchFamily="2" charset="-79"/>
                <a:cs typeface="Alef" panose="00000500000000000000" pitchFamily="2" charset="-79"/>
              </a:rPr>
              <a:t>המייצג</a:t>
            </a:r>
          </a:p>
          <a:p>
            <a:pPr lvl="2" algn="just" eaLnBrk="1" hangingPunct="1">
              <a:lnSpc>
                <a:spcPct val="150000"/>
              </a:lnSpc>
              <a:buFont typeface="Courier New" panose="02070309020205020404" pitchFamily="49" charset="0"/>
              <a:buChar char="o"/>
              <a:defRPr/>
            </a:pPr>
            <a:r>
              <a:rPr lang="he-IL" altLang="he-IL" sz="1800" b="1" kern="0" dirty="0">
                <a:solidFill>
                  <a:srgbClr val="58A589"/>
                </a:solidFill>
                <a:latin typeface="Alef" panose="00000500000000000000" pitchFamily="2" charset="-79"/>
                <a:cs typeface="Alef" panose="00000500000000000000" pitchFamily="2" charset="-79"/>
              </a:rPr>
              <a:t>עניין </a:t>
            </a:r>
            <a:r>
              <a:rPr lang="he-IL" altLang="he-IL" sz="1800" b="1" kern="0" dirty="0" smtClean="0">
                <a:solidFill>
                  <a:srgbClr val="58A589"/>
                </a:solidFill>
                <a:latin typeface="Alef" panose="00000500000000000000" pitchFamily="2" charset="-79"/>
                <a:cs typeface="Alef" panose="00000500000000000000" pitchFamily="2" charset="-79"/>
              </a:rPr>
              <a:t>נטו מלינדה (רניאל) </a:t>
            </a:r>
            <a:r>
              <a:rPr lang="he-IL" altLang="he-IL" sz="1800" kern="0" dirty="0">
                <a:latin typeface="Alef" panose="00000500000000000000" pitchFamily="2" charset="-79"/>
                <a:cs typeface="Alef" panose="00000500000000000000" pitchFamily="2" charset="-79"/>
              </a:rPr>
              <a:t>– נדחתה על הסף בקשה לאישור תובענה ייצוגית משום שזו הוגשה על ידי מתחרה</a:t>
            </a:r>
          </a:p>
          <a:p>
            <a:pPr lvl="1" algn="just" eaLnBrk="1" hangingPunct="1">
              <a:lnSpc>
                <a:spcPct val="150000"/>
              </a:lnSpc>
              <a:spcBef>
                <a:spcPts val="1200"/>
              </a:spcBef>
              <a:buFont typeface="Alef" panose="00000500000000000000" pitchFamily="2" charset="-79"/>
              <a:buChar char="*"/>
              <a:defRPr/>
            </a:pPr>
            <a:r>
              <a:rPr lang="he-IL" altLang="he-IL" sz="1900" b="1" kern="0" dirty="0" smtClean="0">
                <a:latin typeface="Alef" panose="00000500000000000000" pitchFamily="2" charset="-79"/>
                <a:cs typeface="Alef" panose="00000500000000000000" pitchFamily="2" charset="-79"/>
              </a:rPr>
              <a:t>כיום </a:t>
            </a:r>
            <a:r>
              <a:rPr lang="he-IL" altLang="he-IL" sz="1900" kern="0" dirty="0" smtClean="0">
                <a:latin typeface="Alef" panose="00000500000000000000" pitchFamily="2" charset="-79"/>
                <a:cs typeface="Alef" panose="00000500000000000000" pitchFamily="2" charset="-79"/>
              </a:rPr>
              <a:t>– מצא בית </a:t>
            </a:r>
            <a:r>
              <a:rPr lang="he-IL" altLang="he-IL" sz="1900" kern="0" dirty="0">
                <a:latin typeface="Alef" panose="00000500000000000000" pitchFamily="2" charset="-79"/>
                <a:cs typeface="Alef" panose="00000500000000000000" pitchFamily="2" charset="-79"/>
              </a:rPr>
              <a:t>המשפט </a:t>
            </a:r>
            <a:r>
              <a:rPr lang="he-IL" altLang="he-IL" sz="1900" kern="0" dirty="0" smtClean="0">
                <a:latin typeface="Alef" panose="00000500000000000000" pitchFamily="2" charset="-79"/>
                <a:cs typeface="Alef" panose="00000500000000000000" pitchFamily="2" charset="-79"/>
              </a:rPr>
              <a:t>שהתקיימו </a:t>
            </a:r>
            <a:r>
              <a:rPr lang="he-IL" altLang="he-IL" sz="1900" kern="0" dirty="0">
                <a:latin typeface="Alef" panose="00000500000000000000" pitchFamily="2" charset="-79"/>
                <a:cs typeface="Alef" panose="00000500000000000000" pitchFamily="2" charset="-79"/>
              </a:rPr>
              <a:t>כל התנאים </a:t>
            </a:r>
            <a:r>
              <a:rPr lang="he-IL" altLang="he-IL" sz="1900" kern="0" dirty="0" smtClean="0">
                <a:latin typeface="Alef" panose="00000500000000000000" pitchFamily="2" charset="-79"/>
                <a:cs typeface="Alef" panose="00000500000000000000" pitchFamily="2" charset="-79"/>
              </a:rPr>
              <a:t>לאישור ולא </a:t>
            </a:r>
            <a:r>
              <a:rPr lang="he-IL" altLang="he-IL" sz="1900" kern="0" dirty="0">
                <a:latin typeface="Alef" panose="00000500000000000000" pitchFamily="2" charset="-79"/>
                <a:cs typeface="Alef" panose="00000500000000000000" pitchFamily="2" charset="-79"/>
              </a:rPr>
              <a:t>מתקיימים </a:t>
            </a:r>
            <a:r>
              <a:rPr lang="he-IL" altLang="he-IL" sz="1900" b="1" kern="0" dirty="0">
                <a:latin typeface="Alef" panose="00000500000000000000" pitchFamily="2" charset="-79"/>
                <a:cs typeface="Alef" panose="00000500000000000000" pitchFamily="2" charset="-79"/>
              </a:rPr>
              <a:t>במבקש </a:t>
            </a:r>
            <a:r>
              <a:rPr lang="he-IL" altLang="he-IL" sz="1900" kern="0" dirty="0">
                <a:latin typeface="Alef" panose="00000500000000000000" pitchFamily="2" charset="-79"/>
                <a:cs typeface="Alef" panose="00000500000000000000" pitchFamily="2" charset="-79"/>
              </a:rPr>
              <a:t>התנאים </a:t>
            </a:r>
            <a:r>
              <a:rPr lang="he-IL" altLang="he-IL" sz="1900" kern="0" dirty="0" smtClean="0">
                <a:latin typeface="Alef" panose="00000500000000000000" pitchFamily="2" charset="-79"/>
                <a:cs typeface="Alef" panose="00000500000000000000" pitchFamily="2" charset="-79"/>
              </a:rPr>
              <a:t>הנדרשים –</a:t>
            </a:r>
            <a:r>
              <a:rPr lang="he-IL" altLang="he-IL" sz="1900" kern="0" dirty="0">
                <a:latin typeface="Alef" panose="00000500000000000000" pitchFamily="2" charset="-79"/>
                <a:cs typeface="Alef" panose="00000500000000000000" pitchFamily="2" charset="-79"/>
              </a:rPr>
              <a:t> </a:t>
            </a:r>
            <a:r>
              <a:rPr lang="he-IL" altLang="he-IL" sz="1900" kern="0" dirty="0" smtClean="0">
                <a:latin typeface="Alef" panose="00000500000000000000" pitchFamily="2" charset="-79"/>
                <a:cs typeface="Alef" panose="00000500000000000000" pitchFamily="2" charset="-79"/>
              </a:rPr>
              <a:t>הוא רשאי </a:t>
            </a:r>
            <a:r>
              <a:rPr lang="he-IL" altLang="he-IL" sz="1900" b="1" kern="0" dirty="0">
                <a:latin typeface="Alef" panose="00000500000000000000" pitchFamily="2" charset="-79"/>
                <a:cs typeface="Alef" panose="00000500000000000000" pitchFamily="2" charset="-79"/>
              </a:rPr>
              <a:t>לאשר</a:t>
            </a:r>
            <a:r>
              <a:rPr lang="he-IL" altLang="he-IL" sz="1900" kern="0" dirty="0">
                <a:latin typeface="Alef" panose="00000500000000000000" pitchFamily="2" charset="-79"/>
                <a:cs typeface="Alef" panose="00000500000000000000" pitchFamily="2" charset="-79"/>
              </a:rPr>
              <a:t> את התביעה כייצוגית ולהורות על </a:t>
            </a:r>
            <a:r>
              <a:rPr lang="he-IL" altLang="he-IL" sz="1900" b="1" kern="0" dirty="0">
                <a:latin typeface="Alef" panose="00000500000000000000" pitchFamily="2" charset="-79"/>
                <a:cs typeface="Alef" panose="00000500000000000000" pitchFamily="2" charset="-79"/>
              </a:rPr>
              <a:t>החלפת התובע </a:t>
            </a:r>
            <a:r>
              <a:rPr lang="he-IL" altLang="he-IL" sz="1900" b="1" kern="0" dirty="0" smtClean="0">
                <a:latin typeface="Alef" panose="00000500000000000000" pitchFamily="2" charset="-79"/>
                <a:cs typeface="Alef" panose="00000500000000000000" pitchFamily="2" charset="-79"/>
              </a:rPr>
              <a:t>המייצג</a:t>
            </a:r>
            <a:endParaRPr lang="he-IL" altLang="he-IL" sz="1900" kern="0" dirty="0" smtClean="0">
              <a:latin typeface="Alef" panose="00000500000000000000" pitchFamily="2" charset="-79"/>
              <a:cs typeface="Alef" panose="00000500000000000000" pitchFamily="2" charset="-79"/>
            </a:endParaRPr>
          </a:p>
          <a:p>
            <a:pPr lvl="2" algn="just" eaLnBrk="1" hangingPunct="1">
              <a:lnSpc>
                <a:spcPct val="150000"/>
              </a:lnSpc>
              <a:buFont typeface="Courier New" panose="02070309020205020404" pitchFamily="49" charset="0"/>
              <a:buChar char="o"/>
              <a:defRPr/>
            </a:pPr>
            <a:r>
              <a:rPr lang="he-IL" altLang="he-IL" sz="1800" kern="0" dirty="0">
                <a:latin typeface="Alef" panose="00000500000000000000" pitchFamily="2" charset="-79"/>
                <a:cs typeface="Alef" panose="00000500000000000000" pitchFamily="2" charset="-79"/>
              </a:rPr>
              <a:t>אמור להפחית את מאמצי הנתבע לתקוף </a:t>
            </a:r>
            <a:r>
              <a:rPr lang="he-IL" altLang="he-IL" sz="1800" kern="0" dirty="0" smtClean="0">
                <a:latin typeface="Alef" panose="00000500000000000000" pitchFamily="2" charset="-79"/>
                <a:cs typeface="Alef" panose="00000500000000000000" pitchFamily="2" charset="-79"/>
              </a:rPr>
              <a:t>באופן אישי את </a:t>
            </a:r>
            <a:r>
              <a:rPr lang="he-IL" altLang="he-IL" sz="1800" kern="0" dirty="0">
                <a:latin typeface="Alef" panose="00000500000000000000" pitchFamily="2" charset="-79"/>
                <a:cs typeface="Alef" panose="00000500000000000000" pitchFamily="2" charset="-79"/>
              </a:rPr>
              <a:t>התובע </a:t>
            </a:r>
            <a:r>
              <a:rPr lang="he-IL" altLang="he-IL" sz="1800" kern="0" dirty="0" smtClean="0">
                <a:latin typeface="Alef" panose="00000500000000000000" pitchFamily="2" charset="-79"/>
                <a:cs typeface="Alef" panose="00000500000000000000" pitchFamily="2" charset="-79"/>
              </a:rPr>
              <a:t>המייצג</a:t>
            </a:r>
          </a:p>
          <a:p>
            <a:pPr lvl="2" algn="just" eaLnBrk="1" hangingPunct="1">
              <a:lnSpc>
                <a:spcPct val="150000"/>
              </a:lnSpc>
              <a:buFont typeface="Courier New" panose="02070309020205020404" pitchFamily="49" charset="0"/>
              <a:buChar char="o"/>
              <a:defRPr/>
            </a:pPr>
            <a:endParaRPr lang="he-IL" altLang="he-IL" sz="1400" kern="0" dirty="0" smtClean="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500" kern="0" dirty="0">
              <a:latin typeface="Alef" panose="00000500000000000000" pitchFamily="2" charset="-79"/>
              <a:cs typeface="Alef" panose="00000500000000000000" pitchFamily="2" charset="-79"/>
            </a:endParaRPr>
          </a:p>
          <a:p>
            <a:pPr lvl="2" algn="just" eaLnBrk="1" hangingPunct="1">
              <a:lnSpc>
                <a:spcPct val="150000"/>
              </a:lnSpc>
              <a:buFont typeface="Courier New" panose="02070309020205020404" pitchFamily="49" charset="0"/>
              <a:buChar char="o"/>
              <a:defRPr/>
            </a:pPr>
            <a:endParaRPr lang="he-IL" altLang="he-IL" sz="1500" kern="0" dirty="0">
              <a:latin typeface="Alef" panose="00000500000000000000" pitchFamily="2" charset="-79"/>
              <a:cs typeface="Alef" panose="00000500000000000000" pitchFamily="2" charset="-79"/>
            </a:endParaRPr>
          </a:p>
        </p:txBody>
      </p:sp>
      <p:sp>
        <p:nvSpPr>
          <p:cNvPr id="21508"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21511"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2"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21513"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21514"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6" name="TextBox 1"/>
          <p:cNvSpPr txBox="1">
            <a:spLocks noChangeArrowheads="1"/>
          </p:cNvSpPr>
          <p:nvPr/>
        </p:nvSpPr>
        <p:spPr bwMode="auto">
          <a:xfrm>
            <a:off x="-2381" y="240730"/>
            <a:ext cx="91440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None/>
            </a:pPr>
            <a:r>
              <a:rPr lang="he-IL" altLang="he-IL" sz="3000" b="1" dirty="0">
                <a:solidFill>
                  <a:srgbClr val="58A589"/>
                </a:solidFill>
                <a:latin typeface="Alef"/>
                <a:ea typeface="Alef"/>
                <a:cs typeface="Alef"/>
              </a:rPr>
              <a:t>סעיף 8 – התנאים לאישור תובענה ייצוגית</a:t>
            </a:r>
          </a:p>
        </p:txBody>
      </p:sp>
    </p:spTree>
    <p:extLst>
      <p:ext uri="{BB962C8B-B14F-4D97-AF65-F5344CB8AC3E}">
        <p14:creationId xmlns:p14="http://schemas.microsoft.com/office/powerpoint/2010/main" val="37118615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
                                            <p:txEl>
                                              <p:pRg st="1" end="1"/>
                                            </p:txEl>
                                          </p:spTgt>
                                        </p:tgtEl>
                                        <p:attrNameLst>
                                          <p:attrName>style.visibility</p:attrName>
                                        </p:attrNameLst>
                                      </p:cBhvr>
                                      <p:to>
                                        <p:strVal val="visible"/>
                                      </p:to>
                                    </p:set>
                                    <p:animEffect transition="in" filter="fade">
                                      <p:cBhvr>
                                        <p:cTn id="10" dur="500"/>
                                        <p:tgtEl>
                                          <p:spTgt spid="1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xEl>
                                              <p:pRg st="2" end="2"/>
                                            </p:txEl>
                                          </p:spTgt>
                                        </p:tgtEl>
                                        <p:attrNameLst>
                                          <p:attrName>style.visibility</p:attrName>
                                        </p:attrNameLst>
                                      </p:cBhvr>
                                      <p:to>
                                        <p:strVal val="visible"/>
                                      </p:to>
                                    </p:set>
                                    <p:animEffect transition="in" filter="fade">
                                      <p:cBhvr>
                                        <p:cTn id="13" dur="500"/>
                                        <p:tgtEl>
                                          <p:spTgt spid="17">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17">
                                            <p:txEl>
                                              <p:pRg st="3" end="3"/>
                                            </p:txEl>
                                          </p:spTgt>
                                        </p:tgtEl>
                                        <p:attrNameLst>
                                          <p:attrName>style.visibility</p:attrName>
                                        </p:attrNameLst>
                                      </p:cBhvr>
                                      <p:to>
                                        <p:strVal val="visible"/>
                                      </p:to>
                                    </p:set>
                                    <p:animEffect transition="in" filter="fade">
                                      <p:cBhvr>
                                        <p:cTn id="18" dur="500"/>
                                        <p:tgtEl>
                                          <p:spTgt spid="17">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7">
                                            <p:txEl>
                                              <p:pRg st="4" end="4"/>
                                            </p:txEl>
                                          </p:spTgt>
                                        </p:tgtEl>
                                        <p:attrNameLst>
                                          <p:attrName>style.visibility</p:attrName>
                                        </p:attrNameLst>
                                      </p:cBhvr>
                                      <p:to>
                                        <p:strVal val="visible"/>
                                      </p:to>
                                    </p:set>
                                    <p:animEffect transition="in" filter="fade">
                                      <p:cBhvr>
                                        <p:cTn id="21" dur="500"/>
                                        <p:tgtEl>
                                          <p:spTgt spid="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מלבן 14"/>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19467" name="Rectangle 3"/>
          <p:cNvSpPr txBox="1">
            <a:spLocks noChangeArrowheads="1"/>
          </p:cNvSpPr>
          <p:nvPr/>
        </p:nvSpPr>
        <p:spPr bwMode="auto">
          <a:xfrm>
            <a:off x="395536" y="995204"/>
            <a:ext cx="8662988"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lvl="1" algn="just" eaLnBrk="1" fontAlgn="base" hangingPunct="1">
              <a:lnSpc>
                <a:spcPct val="150000"/>
              </a:lnSpc>
              <a:spcBef>
                <a:spcPts val="600"/>
              </a:spcBef>
              <a:spcAft>
                <a:spcPct val="0"/>
              </a:spcAft>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החוק מעגן את חובת הנאמנות של עוה"ד המייצג </a:t>
            </a:r>
            <a:r>
              <a:rPr lang="he-IL" altLang="he-IL" sz="1900" b="1" kern="0" dirty="0">
                <a:latin typeface="Alef" panose="00000500000000000000" pitchFamily="2" charset="-79"/>
                <a:cs typeface="Alef" panose="00000500000000000000" pitchFamily="2" charset="-79"/>
              </a:rPr>
              <a:t>כלפי כל הקבוצה </a:t>
            </a:r>
            <a:r>
              <a:rPr lang="he-IL" altLang="he-IL" sz="1900" kern="0" dirty="0">
                <a:latin typeface="Alef" panose="00000500000000000000" pitchFamily="2" charset="-79"/>
                <a:cs typeface="Alef" panose="00000500000000000000" pitchFamily="2" charset="-79"/>
              </a:rPr>
              <a:t>שהוא מבקש לייצג – עניין </a:t>
            </a:r>
            <a:r>
              <a:rPr lang="he-IL" altLang="he-IL" sz="1900" b="1" kern="0" dirty="0">
                <a:latin typeface="Alef" panose="00000500000000000000" pitchFamily="2" charset="-79"/>
                <a:cs typeface="Alef" panose="00000500000000000000" pitchFamily="2" charset="-79"/>
              </a:rPr>
              <a:t>שקודם לחקיקת החוק לא היה ברור</a:t>
            </a:r>
          </a:p>
          <a:p>
            <a:pPr lvl="1" algn="just" eaLnBrk="1" fontAlgn="base" hangingPunct="1">
              <a:lnSpc>
                <a:spcPct val="150000"/>
              </a:lnSpc>
              <a:spcBef>
                <a:spcPts val="600"/>
              </a:spcBef>
              <a:spcAft>
                <a:spcPct val="0"/>
              </a:spcAft>
              <a:buFont typeface="Alef" panose="00000500000000000000" pitchFamily="2" charset="-79"/>
              <a:buChar char="*"/>
              <a:defRPr/>
            </a:pPr>
            <a:r>
              <a:rPr lang="he-IL" altLang="he-IL" sz="1900" b="1" kern="0" dirty="0">
                <a:solidFill>
                  <a:srgbClr val="58A589"/>
                </a:solidFill>
                <a:latin typeface="Alef" panose="00000500000000000000" pitchFamily="2" charset="-79"/>
                <a:cs typeface="Alef" panose="00000500000000000000" pitchFamily="2" charset="-79"/>
              </a:rPr>
              <a:t>עניין חלפון (חיות) </a:t>
            </a:r>
            <a:r>
              <a:rPr lang="he-IL" altLang="he-IL" sz="1900" kern="0" dirty="0">
                <a:latin typeface="Alef" panose="00000500000000000000" pitchFamily="2" charset="-79"/>
                <a:cs typeface="Alef" panose="00000500000000000000" pitchFamily="2" charset="-79"/>
              </a:rPr>
              <a:t>– השאלה האם תובע מייצג רשאי לשמש גם ב"כ מייצג טרם הוכרעה בבית המשפט העליון</a:t>
            </a:r>
          </a:p>
          <a:p>
            <a:pPr lvl="2" algn="just" eaLnBrk="1" hangingPunct="1">
              <a:lnSpc>
                <a:spcPct val="150000"/>
              </a:lnSpc>
              <a:buFont typeface="Courier New" panose="02070309020205020404" pitchFamily="49" charset="0"/>
              <a:buChar char="o"/>
              <a:defRPr/>
            </a:pPr>
            <a:r>
              <a:rPr lang="he-IL" altLang="he-IL" sz="1800" kern="0" dirty="0">
                <a:latin typeface="Alef" panose="00000500000000000000" pitchFamily="2" charset="-79"/>
                <a:cs typeface="Alef" panose="00000500000000000000" pitchFamily="2" charset="-79"/>
              </a:rPr>
              <a:t>בפסיקת בתי המשפט </a:t>
            </a:r>
            <a:r>
              <a:rPr lang="he-IL" altLang="he-IL" sz="1800" kern="0" dirty="0" smtClean="0">
                <a:latin typeface="Alef" panose="00000500000000000000" pitchFamily="2" charset="-79"/>
                <a:cs typeface="Alef" panose="00000500000000000000" pitchFamily="2" charset="-79"/>
              </a:rPr>
              <a:t>המחוזיים קיים ביטוי </a:t>
            </a:r>
            <a:r>
              <a:rPr lang="he-IL" altLang="he-IL" sz="1800" kern="0" dirty="0">
                <a:latin typeface="Alef" panose="00000500000000000000" pitchFamily="2" charset="-79"/>
                <a:cs typeface="Alef" panose="00000500000000000000" pitchFamily="2" charset="-79"/>
              </a:rPr>
              <a:t>מובהק לגישה </a:t>
            </a:r>
            <a:r>
              <a:rPr lang="he-IL" altLang="he-IL" sz="1800" b="1" kern="0" dirty="0" smtClean="0">
                <a:latin typeface="Alef" panose="00000500000000000000" pitchFamily="2" charset="-79"/>
                <a:cs typeface="Alef" panose="00000500000000000000" pitchFamily="2" charset="-79"/>
              </a:rPr>
              <a:t>הדוחה</a:t>
            </a:r>
            <a:r>
              <a:rPr lang="he-IL" altLang="he-IL" sz="1800" kern="0" dirty="0" smtClean="0">
                <a:latin typeface="Alef" panose="00000500000000000000" pitchFamily="2" charset="-79"/>
                <a:cs typeface="Alef" panose="00000500000000000000" pitchFamily="2" charset="-79"/>
              </a:rPr>
              <a:t> אפשרות זו</a:t>
            </a:r>
          </a:p>
          <a:p>
            <a:pPr lvl="2" algn="just" eaLnBrk="1" hangingPunct="1">
              <a:lnSpc>
                <a:spcPct val="150000"/>
              </a:lnSpc>
              <a:buFont typeface="Courier New" panose="02070309020205020404" pitchFamily="49" charset="0"/>
              <a:buChar char="o"/>
              <a:defRPr/>
            </a:pPr>
            <a:r>
              <a:rPr lang="he-IL" sz="1800" kern="0" dirty="0">
                <a:latin typeface="Alef" panose="00000500000000000000" pitchFamily="2" charset="-79"/>
                <a:cs typeface="Alef" panose="00000500000000000000" pitchFamily="2" charset="-79"/>
              </a:rPr>
              <a:t>חשש לניגוד עניינים וקשיים אתיים – אף שהחוק אינו אוסר על כך במפורש</a:t>
            </a:r>
          </a:p>
          <a:p>
            <a:pPr lvl="2" algn="just" eaLnBrk="1" hangingPunct="1">
              <a:lnSpc>
                <a:spcPct val="150000"/>
              </a:lnSpc>
              <a:buFont typeface="Courier New" panose="02070309020205020404" pitchFamily="49" charset="0"/>
              <a:buChar char="o"/>
              <a:defRPr/>
            </a:pPr>
            <a:endParaRPr lang="he-IL" sz="1000" dirty="0"/>
          </a:p>
          <a:p>
            <a:pPr lvl="1" algn="just" eaLnBrk="1" fontAlgn="base" hangingPunct="1">
              <a:lnSpc>
                <a:spcPct val="150000"/>
              </a:lnSpc>
              <a:spcBef>
                <a:spcPts val="600"/>
              </a:spcBef>
              <a:spcAft>
                <a:spcPct val="0"/>
              </a:spcAft>
              <a:buFont typeface="Alef" panose="00000500000000000000" pitchFamily="2" charset="-79"/>
              <a:buChar char="*"/>
              <a:defRPr/>
            </a:pPr>
            <a:r>
              <a:rPr lang="he-IL" sz="1900" kern="0" dirty="0">
                <a:latin typeface="Alef" panose="00000500000000000000" pitchFamily="2" charset="-79"/>
                <a:cs typeface="Alef" panose="00000500000000000000" pitchFamily="2" charset="-79"/>
              </a:rPr>
              <a:t>הגשת תביעה כדי להרוויח רווח אישי </a:t>
            </a:r>
            <a:r>
              <a:rPr lang="he-IL" sz="1900" b="1" kern="0" dirty="0" smtClean="0">
                <a:latin typeface="Alef" panose="00000500000000000000" pitchFamily="2" charset="-79"/>
                <a:cs typeface="Alef" panose="00000500000000000000" pitchFamily="2" charset="-79"/>
              </a:rPr>
              <a:t>לא שוללת </a:t>
            </a:r>
            <a:r>
              <a:rPr lang="he-IL" sz="1900" kern="0" dirty="0" smtClean="0">
                <a:latin typeface="Alef" panose="00000500000000000000" pitchFamily="2" charset="-79"/>
                <a:cs typeface="Alef" panose="00000500000000000000" pitchFamily="2" charset="-79"/>
              </a:rPr>
              <a:t>את תנאי תום הלב (</a:t>
            </a:r>
            <a:r>
              <a:rPr lang="he-IL" sz="1800" b="1" kern="0" dirty="0">
                <a:solidFill>
                  <a:srgbClr val="58A589"/>
                </a:solidFill>
                <a:latin typeface="Alef" panose="00000500000000000000" pitchFamily="2" charset="-79"/>
                <a:cs typeface="Alef" panose="00000500000000000000" pitchFamily="2" charset="-79"/>
              </a:rPr>
              <a:t>עניין </a:t>
            </a:r>
            <a:r>
              <a:rPr lang="he-IL" sz="1800" b="1" kern="0" dirty="0" err="1">
                <a:solidFill>
                  <a:srgbClr val="58A589"/>
                </a:solidFill>
                <a:latin typeface="Alef" panose="00000500000000000000" pitchFamily="2" charset="-79"/>
                <a:cs typeface="Alef" panose="00000500000000000000" pitchFamily="2" charset="-79"/>
              </a:rPr>
              <a:t>פריניר</a:t>
            </a:r>
            <a:r>
              <a:rPr lang="he-IL" sz="1800" b="1" kern="0" dirty="0">
                <a:solidFill>
                  <a:srgbClr val="58A589"/>
                </a:solidFill>
                <a:latin typeface="Alef" panose="00000500000000000000" pitchFamily="2" charset="-79"/>
                <a:cs typeface="Alef" panose="00000500000000000000" pitchFamily="2" charset="-79"/>
              </a:rPr>
              <a:t> (מלצר וג'ובראן, כנגד דעתו החולקת של </a:t>
            </a:r>
            <a:r>
              <a:rPr lang="he-IL" sz="1800" b="1" kern="0" dirty="0" smtClean="0">
                <a:solidFill>
                  <a:srgbClr val="58A589"/>
                </a:solidFill>
                <a:latin typeface="Alef" panose="00000500000000000000" pitchFamily="2" charset="-79"/>
                <a:cs typeface="Alef" panose="00000500000000000000" pitchFamily="2" charset="-79"/>
              </a:rPr>
              <a:t>רובינשטיין)</a:t>
            </a:r>
            <a:r>
              <a:rPr lang="he-IL" sz="1900" kern="0" dirty="0" smtClean="0">
                <a:latin typeface="Alef" panose="00000500000000000000" pitchFamily="2" charset="-79"/>
                <a:cs typeface="Alef" panose="00000500000000000000" pitchFamily="2" charset="-79"/>
              </a:rPr>
              <a:t>)</a:t>
            </a:r>
          </a:p>
          <a:p>
            <a:pPr lvl="2" algn="just" eaLnBrk="1" fontAlgn="base" hangingPunct="1">
              <a:lnSpc>
                <a:spcPct val="150000"/>
              </a:lnSpc>
              <a:spcBef>
                <a:spcPts val="600"/>
              </a:spcBef>
              <a:spcAft>
                <a:spcPct val="0"/>
              </a:spcAft>
              <a:buFont typeface="Courier New" panose="02070309020205020404" pitchFamily="49" charset="0"/>
              <a:buChar char="o"/>
              <a:defRPr/>
            </a:pPr>
            <a:r>
              <a:rPr lang="he-IL" sz="1800" kern="0" dirty="0" smtClean="0">
                <a:latin typeface="Alef" panose="00000500000000000000" pitchFamily="2" charset="-79"/>
                <a:cs typeface="Alef" panose="00000500000000000000" pitchFamily="2" charset="-79"/>
              </a:rPr>
              <a:t>אולם מצופה מהתובע הייצוגי לפעול ביושר ובהגינות (</a:t>
            </a:r>
            <a:r>
              <a:rPr lang="he-IL" altLang="he-IL" sz="1800" b="1" kern="0" dirty="0">
                <a:solidFill>
                  <a:srgbClr val="58A589"/>
                </a:solidFill>
                <a:latin typeface="Alef" panose="00000500000000000000" pitchFamily="2" charset="-79"/>
                <a:cs typeface="Alef" panose="00000500000000000000" pitchFamily="2" charset="-79"/>
              </a:rPr>
              <a:t>עניין </a:t>
            </a:r>
            <a:r>
              <a:rPr lang="he-IL" altLang="he-IL" sz="1800" b="1" kern="0" dirty="0" err="1" smtClean="0">
                <a:solidFill>
                  <a:srgbClr val="58A589"/>
                </a:solidFill>
                <a:latin typeface="Alef" panose="00000500000000000000" pitchFamily="2" charset="-79"/>
                <a:cs typeface="Alef" panose="00000500000000000000" pitchFamily="2" charset="-79"/>
              </a:rPr>
              <a:t>זוגלובק</a:t>
            </a:r>
            <a:r>
              <a:rPr lang="he-IL" altLang="he-IL" sz="1800" b="1" kern="0" dirty="0" smtClean="0">
                <a:solidFill>
                  <a:srgbClr val="58A589"/>
                </a:solidFill>
                <a:latin typeface="Alef" panose="00000500000000000000" pitchFamily="2" charset="-79"/>
                <a:cs typeface="Alef" panose="00000500000000000000" pitchFamily="2" charset="-79"/>
              </a:rPr>
              <a:t> (חיות)</a:t>
            </a:r>
            <a:r>
              <a:rPr lang="he-IL" altLang="he-IL" sz="1800" kern="0" dirty="0">
                <a:latin typeface="Alef" panose="00000500000000000000" pitchFamily="2" charset="-79"/>
                <a:cs typeface="Alef" panose="00000500000000000000" pitchFamily="2" charset="-79"/>
              </a:rPr>
              <a:t>)</a:t>
            </a:r>
            <a:r>
              <a:rPr lang="he-IL" altLang="he-IL" sz="1800" b="1" kern="0" dirty="0" smtClean="0">
                <a:solidFill>
                  <a:srgbClr val="58A589"/>
                </a:solidFill>
                <a:latin typeface="Alef" panose="00000500000000000000" pitchFamily="2" charset="-79"/>
                <a:cs typeface="Alef" panose="00000500000000000000" pitchFamily="2" charset="-79"/>
              </a:rPr>
              <a:t> </a:t>
            </a:r>
            <a:endParaRPr lang="he-IL" sz="1800" kern="0" dirty="0">
              <a:latin typeface="Alef" panose="00000500000000000000" pitchFamily="2" charset="-79"/>
              <a:cs typeface="Alef" panose="00000500000000000000" pitchFamily="2" charset="-79"/>
            </a:endParaRPr>
          </a:p>
          <a:p>
            <a:pPr lvl="3" algn="just" eaLnBrk="1" hangingPunct="1">
              <a:lnSpc>
                <a:spcPct val="150000"/>
              </a:lnSpc>
              <a:buFont typeface="Courier New" panose="02070309020205020404" pitchFamily="49" charset="0"/>
              <a:buChar char="o"/>
              <a:defRPr/>
            </a:pPr>
            <a:endParaRPr lang="he-IL" altLang="he-IL" sz="1800" kern="0" dirty="0">
              <a:latin typeface="Alef" panose="00000500000000000000" pitchFamily="2" charset="-79"/>
              <a:cs typeface="Alef" panose="00000500000000000000" pitchFamily="2" charset="-79"/>
            </a:endParaRPr>
          </a:p>
          <a:p>
            <a:pPr lvl="2" algn="just" eaLnBrk="1" hangingPunct="1">
              <a:lnSpc>
                <a:spcPct val="150000"/>
              </a:lnSpc>
              <a:buFont typeface="Courier New" pitchFamily="49" charset="0"/>
              <a:buChar char="o"/>
            </a:pPr>
            <a:endParaRPr lang="he-IL" altLang="he-IL" sz="400" dirty="0">
              <a:latin typeface="Alef"/>
              <a:ea typeface="Alef"/>
              <a:cs typeface="Alef"/>
            </a:endParaRPr>
          </a:p>
          <a:p>
            <a:pPr lvl="1" algn="just" eaLnBrk="1" hangingPunct="1">
              <a:lnSpc>
                <a:spcPct val="150000"/>
              </a:lnSpc>
              <a:buFont typeface="Alef"/>
              <a:buChar char="*"/>
            </a:pPr>
            <a:endParaRPr lang="he-IL" altLang="he-IL" sz="1500" dirty="0">
              <a:latin typeface="Alef"/>
              <a:ea typeface="Alef"/>
              <a:cs typeface="Alef"/>
            </a:endParaRPr>
          </a:p>
          <a:p>
            <a:pPr lvl="2" algn="just" eaLnBrk="1" hangingPunct="1">
              <a:lnSpc>
                <a:spcPct val="150000"/>
              </a:lnSpc>
              <a:buFont typeface="Courier New" pitchFamily="49" charset="0"/>
              <a:buChar char="o"/>
            </a:pPr>
            <a:endParaRPr lang="he-IL" altLang="he-IL" sz="1500" dirty="0">
              <a:latin typeface="Alef"/>
              <a:ea typeface="Alef"/>
              <a:cs typeface="Alef"/>
            </a:endParaRPr>
          </a:p>
        </p:txBody>
      </p:sp>
      <p:sp>
        <p:nvSpPr>
          <p:cNvPr id="22532"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22535"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6"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22537"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22538"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1" name="TextBox 1"/>
          <p:cNvSpPr txBox="1">
            <a:spLocks noChangeArrowheads="1"/>
          </p:cNvSpPr>
          <p:nvPr/>
        </p:nvSpPr>
        <p:spPr bwMode="auto">
          <a:xfrm>
            <a:off x="-2381" y="240730"/>
            <a:ext cx="91440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None/>
            </a:pPr>
            <a:r>
              <a:rPr lang="he-IL" altLang="he-IL" sz="3000" b="1" dirty="0" smtClean="0">
                <a:solidFill>
                  <a:srgbClr val="58A589"/>
                </a:solidFill>
                <a:latin typeface="Alef"/>
                <a:ea typeface="Alef"/>
                <a:cs typeface="Alef"/>
              </a:rPr>
              <a:t>סעיפים 8(א)(3)-8(א)(4) </a:t>
            </a:r>
            <a:r>
              <a:rPr lang="he-IL" altLang="he-IL" sz="3000" b="1" dirty="0">
                <a:solidFill>
                  <a:srgbClr val="58A589"/>
                </a:solidFill>
                <a:latin typeface="Alef"/>
                <a:ea typeface="Alef"/>
                <a:cs typeface="Alef"/>
              </a:rPr>
              <a:t>– </a:t>
            </a:r>
            <a:r>
              <a:rPr lang="he-IL" altLang="he-IL" sz="3000" b="1" dirty="0" smtClean="0">
                <a:solidFill>
                  <a:srgbClr val="58A589"/>
                </a:solidFill>
                <a:latin typeface="Alef"/>
                <a:ea typeface="Alef"/>
                <a:cs typeface="Alef"/>
              </a:rPr>
              <a:t>בדרך הולמת ובתום לב</a:t>
            </a:r>
            <a:endParaRPr lang="he-IL" altLang="he-IL" sz="3000" b="1" dirty="0">
              <a:solidFill>
                <a:srgbClr val="58A589"/>
              </a:solidFill>
              <a:latin typeface="Alef"/>
              <a:ea typeface="Alef"/>
              <a:cs typeface="Alef"/>
            </a:endParaRPr>
          </a:p>
        </p:txBody>
      </p:sp>
    </p:spTree>
    <p:extLst>
      <p:ext uri="{BB962C8B-B14F-4D97-AF65-F5344CB8AC3E}">
        <p14:creationId xmlns:p14="http://schemas.microsoft.com/office/powerpoint/2010/main" val="30276441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67">
                                            <p:txEl>
                                              <p:pRg st="1" end="1"/>
                                            </p:txEl>
                                          </p:spTgt>
                                        </p:tgtEl>
                                        <p:attrNameLst>
                                          <p:attrName>style.visibility</p:attrName>
                                        </p:attrNameLst>
                                      </p:cBhvr>
                                      <p:to>
                                        <p:strVal val="visible"/>
                                      </p:to>
                                    </p:set>
                                    <p:animEffect transition="in" filter="fade">
                                      <p:cBhvr>
                                        <p:cTn id="7" dur="500"/>
                                        <p:tgtEl>
                                          <p:spTgt spid="1946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9467">
                                            <p:txEl>
                                              <p:pRg st="2" end="2"/>
                                            </p:txEl>
                                          </p:spTgt>
                                        </p:tgtEl>
                                        <p:attrNameLst>
                                          <p:attrName>style.visibility</p:attrName>
                                        </p:attrNameLst>
                                      </p:cBhvr>
                                      <p:to>
                                        <p:strVal val="visible"/>
                                      </p:to>
                                    </p:set>
                                    <p:animEffect transition="in" filter="fade">
                                      <p:cBhvr>
                                        <p:cTn id="10" dur="500"/>
                                        <p:tgtEl>
                                          <p:spTgt spid="1946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9467">
                                            <p:txEl>
                                              <p:pRg st="3" end="3"/>
                                            </p:txEl>
                                          </p:spTgt>
                                        </p:tgtEl>
                                        <p:attrNameLst>
                                          <p:attrName>style.visibility</p:attrName>
                                        </p:attrNameLst>
                                      </p:cBhvr>
                                      <p:to>
                                        <p:strVal val="visible"/>
                                      </p:to>
                                    </p:set>
                                    <p:animEffect transition="in" filter="fade">
                                      <p:cBhvr>
                                        <p:cTn id="13" dur="500"/>
                                        <p:tgtEl>
                                          <p:spTgt spid="19467">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9467">
                                            <p:txEl>
                                              <p:pRg st="5" end="5"/>
                                            </p:txEl>
                                          </p:spTgt>
                                        </p:tgtEl>
                                        <p:attrNameLst>
                                          <p:attrName>style.visibility</p:attrName>
                                        </p:attrNameLst>
                                      </p:cBhvr>
                                      <p:to>
                                        <p:strVal val="visible"/>
                                      </p:to>
                                    </p:set>
                                    <p:animEffect transition="in" filter="fade">
                                      <p:cBhvr>
                                        <p:cTn id="18" dur="500"/>
                                        <p:tgtEl>
                                          <p:spTgt spid="19467">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9467">
                                            <p:txEl>
                                              <p:pRg st="6" end="6"/>
                                            </p:txEl>
                                          </p:spTgt>
                                        </p:tgtEl>
                                        <p:attrNameLst>
                                          <p:attrName>style.visibility</p:attrName>
                                        </p:attrNameLst>
                                      </p:cBhvr>
                                      <p:to>
                                        <p:strVal val="visible"/>
                                      </p:to>
                                    </p:set>
                                    <p:animEffect transition="in" filter="fade">
                                      <p:cBhvr>
                                        <p:cTn id="21" dur="500"/>
                                        <p:tgtEl>
                                          <p:spTgt spid="194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מלבן 17"/>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23555"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23556" name="TextBox 1"/>
          <p:cNvSpPr txBox="1">
            <a:spLocks noChangeArrowheads="1"/>
          </p:cNvSpPr>
          <p:nvPr/>
        </p:nvSpPr>
        <p:spPr bwMode="auto">
          <a:xfrm>
            <a:off x="-46038" y="188913"/>
            <a:ext cx="9144001"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3000" b="1" dirty="0">
                <a:solidFill>
                  <a:srgbClr val="58A589"/>
                </a:solidFill>
                <a:latin typeface="Alef"/>
                <a:ea typeface="Alef"/>
                <a:cs typeface="Alef"/>
              </a:rPr>
              <a:t>סעיף </a:t>
            </a:r>
            <a:r>
              <a:rPr lang="he-IL" altLang="he-IL" sz="3000" b="1" dirty="0" smtClean="0">
                <a:solidFill>
                  <a:srgbClr val="58A589"/>
                </a:solidFill>
                <a:latin typeface="Alef"/>
                <a:ea typeface="Alef"/>
                <a:cs typeface="Alef"/>
              </a:rPr>
              <a:t>8(ב) </a:t>
            </a:r>
            <a:r>
              <a:rPr lang="he-IL" altLang="he-IL" sz="3000" b="1" dirty="0">
                <a:solidFill>
                  <a:srgbClr val="58A589"/>
                </a:solidFill>
                <a:latin typeface="Alef"/>
                <a:ea typeface="Alef"/>
                <a:cs typeface="Alef"/>
              </a:rPr>
              <a:t>– הגנה למדינה ולגופים נוספים בשלב האישור </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23558"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290513" y="1217734"/>
            <a:ext cx="8662987"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lgn="just" eaLnBrk="1" hangingPunct="1">
              <a:lnSpc>
                <a:spcPct val="150000"/>
              </a:lnSpc>
              <a:defRPr/>
            </a:pPr>
            <a:r>
              <a:rPr lang="he-IL" altLang="he-IL" sz="2000" kern="0" dirty="0" smtClean="0">
                <a:latin typeface="Alef" panose="00000500000000000000" pitchFamily="2" charset="-79"/>
                <a:cs typeface="Alef" panose="00000500000000000000" pitchFamily="2" charset="-79"/>
              </a:rPr>
              <a:t>אם השתכנע בית </a:t>
            </a:r>
            <a:r>
              <a:rPr lang="he-IL" altLang="he-IL" sz="2000" kern="0" dirty="0">
                <a:latin typeface="Alef" panose="00000500000000000000" pitchFamily="2" charset="-79"/>
                <a:cs typeface="Alef" panose="00000500000000000000" pitchFamily="2" charset="-79"/>
              </a:rPr>
              <a:t>המשפט </a:t>
            </a:r>
            <a:r>
              <a:rPr lang="he-IL" altLang="he-IL" sz="2000" kern="0" dirty="0" smtClean="0">
                <a:latin typeface="Alef" panose="00000500000000000000" pitchFamily="2" charset="-79"/>
                <a:cs typeface="Alef" panose="00000500000000000000" pitchFamily="2" charset="-79"/>
              </a:rPr>
              <a:t>כי עצם </a:t>
            </a:r>
            <a:r>
              <a:rPr lang="he-IL" altLang="he-IL" sz="2000" kern="0" dirty="0">
                <a:latin typeface="Alef" panose="00000500000000000000" pitchFamily="2" charset="-79"/>
                <a:cs typeface="Alef" panose="00000500000000000000" pitchFamily="2" charset="-79"/>
              </a:rPr>
              <a:t>ניהול התביעה הייצוגית יגרום נזק </a:t>
            </a:r>
            <a:r>
              <a:rPr lang="he-IL" altLang="he-IL" sz="2000" kern="0" dirty="0" smtClean="0">
                <a:latin typeface="Alef" panose="00000500000000000000" pitchFamily="2" charset="-79"/>
                <a:cs typeface="Alef" panose="00000500000000000000" pitchFamily="2" charset="-79"/>
              </a:rPr>
              <a:t>לציבור בכללותו או </a:t>
            </a:r>
            <a:r>
              <a:rPr lang="he-IL" altLang="he-IL" sz="2000" kern="0" dirty="0">
                <a:latin typeface="Alef" panose="00000500000000000000" pitchFamily="2" charset="-79"/>
                <a:cs typeface="Alef" panose="00000500000000000000" pitchFamily="2" charset="-79"/>
              </a:rPr>
              <a:t>לציבור הנזקק לשרותיו של </a:t>
            </a:r>
            <a:r>
              <a:rPr lang="he-IL" altLang="he-IL" sz="2000" kern="0" dirty="0" smtClean="0">
                <a:latin typeface="Alef" panose="00000500000000000000" pitchFamily="2" charset="-79"/>
                <a:cs typeface="Alef" panose="00000500000000000000" pitchFamily="2" charset="-79"/>
              </a:rPr>
              <a:t>הנתבע – </a:t>
            </a:r>
            <a:r>
              <a:rPr lang="he-IL" altLang="he-IL" sz="2000" kern="0" dirty="0">
                <a:latin typeface="Alef" panose="00000500000000000000" pitchFamily="2" charset="-79"/>
                <a:cs typeface="Alef" panose="00000500000000000000" pitchFamily="2" charset="-79"/>
              </a:rPr>
              <a:t>הוא רשאי </a:t>
            </a:r>
            <a:r>
              <a:rPr lang="he-IL" altLang="he-IL" sz="2000" b="1" kern="0" dirty="0">
                <a:latin typeface="Alef" panose="00000500000000000000" pitchFamily="2" charset="-79"/>
                <a:cs typeface="Alef" panose="00000500000000000000" pitchFamily="2" charset="-79"/>
              </a:rPr>
              <a:t>שלא </a:t>
            </a:r>
            <a:r>
              <a:rPr lang="he-IL" altLang="he-IL" sz="2000" b="1" kern="0" dirty="0" smtClean="0">
                <a:latin typeface="Alef" panose="00000500000000000000" pitchFamily="2" charset="-79"/>
                <a:cs typeface="Alef" panose="00000500000000000000" pitchFamily="2" charset="-79"/>
              </a:rPr>
              <a:t>לאשר </a:t>
            </a:r>
            <a:r>
              <a:rPr lang="he-IL" altLang="he-IL" sz="2000" kern="0" dirty="0" smtClean="0">
                <a:latin typeface="Alef" panose="00000500000000000000" pitchFamily="2" charset="-79"/>
                <a:cs typeface="Alef" panose="00000500000000000000" pitchFamily="2" charset="-79"/>
              </a:rPr>
              <a:t>את הבקשה</a:t>
            </a: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חל </a:t>
            </a:r>
            <a:r>
              <a:rPr lang="he-IL" altLang="he-IL" sz="1900" kern="0" dirty="0">
                <a:latin typeface="Alef" panose="00000500000000000000" pitchFamily="2" charset="-79"/>
                <a:cs typeface="Alef" panose="00000500000000000000" pitchFamily="2" charset="-79"/>
              </a:rPr>
              <a:t>על המדינה, רשויות, תאגידים שהוקמו על פי דין ועל גוף המספק </a:t>
            </a:r>
            <a:r>
              <a:rPr lang="he-IL" altLang="he-IL" sz="1900" kern="0" dirty="0" smtClean="0">
                <a:latin typeface="Alef" panose="00000500000000000000" pitchFamily="2" charset="-79"/>
                <a:cs typeface="Alef" panose="00000500000000000000" pitchFamily="2" charset="-79"/>
              </a:rPr>
              <a:t>שירות חיוני לציבור</a:t>
            </a:r>
            <a:r>
              <a:rPr lang="he-IL" altLang="he-IL" sz="1900" kern="0" dirty="0">
                <a:latin typeface="Alef" panose="00000500000000000000" pitchFamily="2" charset="-79"/>
                <a:cs typeface="Alef" panose="00000500000000000000" pitchFamily="2" charset="-79"/>
              </a:rPr>
              <a:t> </a:t>
            </a:r>
            <a:r>
              <a:rPr lang="he-IL" altLang="he-IL" sz="1900" kern="0" dirty="0" smtClean="0">
                <a:latin typeface="Alef" panose="00000500000000000000" pitchFamily="2" charset="-79"/>
                <a:cs typeface="Alef" panose="00000500000000000000" pitchFamily="2" charset="-79"/>
              </a:rPr>
              <a:t>– </a:t>
            </a:r>
            <a:r>
              <a:rPr lang="he-IL" altLang="he-IL" sz="1900" kern="0" dirty="0">
                <a:latin typeface="Alef" panose="00000500000000000000" pitchFamily="2" charset="-79"/>
                <a:cs typeface="Alef" panose="00000500000000000000" pitchFamily="2" charset="-79"/>
              </a:rPr>
              <a:t>תאגיד </a:t>
            </a:r>
            <a:r>
              <a:rPr lang="he-IL" altLang="he-IL" sz="1900" kern="0" dirty="0" smtClean="0">
                <a:latin typeface="Alef" panose="00000500000000000000" pitchFamily="2" charset="-79"/>
                <a:cs typeface="Alef" panose="00000500000000000000" pitchFamily="2" charset="-79"/>
              </a:rPr>
              <a:t>בנקאי, </a:t>
            </a:r>
            <a:r>
              <a:rPr lang="he-IL" altLang="he-IL" sz="1900" kern="0" dirty="0">
                <a:latin typeface="Alef" panose="00000500000000000000" pitchFamily="2" charset="-79"/>
                <a:cs typeface="Alef" panose="00000500000000000000" pitchFamily="2" charset="-79"/>
              </a:rPr>
              <a:t>מבטח </a:t>
            </a:r>
            <a:r>
              <a:rPr lang="he-IL" altLang="he-IL" sz="1900" kern="0" dirty="0" smtClean="0">
                <a:latin typeface="Alef" panose="00000500000000000000" pitchFamily="2" charset="-79"/>
                <a:cs typeface="Alef" panose="00000500000000000000" pitchFamily="2" charset="-79"/>
              </a:rPr>
              <a:t>וכיו"ב</a:t>
            </a: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הדאגה </a:t>
            </a:r>
            <a:r>
              <a:rPr lang="he-IL" altLang="he-IL" sz="1900" kern="0" dirty="0">
                <a:latin typeface="Alef" panose="00000500000000000000" pitchFamily="2" charset="-79"/>
                <a:cs typeface="Alef" panose="00000500000000000000" pitchFamily="2" charset="-79"/>
              </a:rPr>
              <a:t>היא לציבור ולא לנתבע</a:t>
            </a: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אף </a:t>
            </a:r>
            <a:r>
              <a:rPr lang="he-IL" altLang="he-IL" sz="1900" kern="0" dirty="0">
                <a:latin typeface="Alef" panose="00000500000000000000" pitchFamily="2" charset="-79"/>
                <a:cs typeface="Alef" panose="00000500000000000000" pitchFamily="2" charset="-79"/>
              </a:rPr>
              <a:t>אם לתביעה סיכוי טוב, זוהי דרך יעילה והוגנת, והתביעה הוגשה בתום לב – עדיין עומדת לרשות בית המשפט סמכות שלא לאשר אותה</a:t>
            </a:r>
          </a:p>
          <a:p>
            <a:pPr lvl="1" algn="just" eaLnBrk="1" hangingPunct="1">
              <a:lnSpc>
                <a:spcPct val="150000"/>
              </a:lnSpc>
              <a:buFont typeface="Alef" panose="00000500000000000000" pitchFamily="2" charset="-79"/>
              <a:buChar char="*"/>
              <a:defRPr/>
            </a:pPr>
            <a:endParaRPr lang="he-IL" altLang="he-IL" sz="1500"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500" kern="0" dirty="0" smtClean="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800" kern="0" dirty="0">
              <a:latin typeface="Alef" panose="00000500000000000000" pitchFamily="2" charset="-79"/>
              <a:cs typeface="Alef" panose="00000500000000000000" pitchFamily="2" charset="-79"/>
            </a:endParaRPr>
          </a:p>
        </p:txBody>
      </p:sp>
      <p:sp>
        <p:nvSpPr>
          <p:cNvPr id="23560"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23561"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23562"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pic>
        <p:nvPicPr>
          <p:cNvPr id="23564" name="תמונה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5613" y="4581525"/>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74102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מלבן 16"/>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24579"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24580" name="TextBox 1"/>
          <p:cNvSpPr txBox="1">
            <a:spLocks noChangeArrowheads="1"/>
          </p:cNvSpPr>
          <p:nvPr/>
        </p:nvSpPr>
        <p:spPr bwMode="auto">
          <a:xfrm>
            <a:off x="-46038" y="188913"/>
            <a:ext cx="9144001"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3000" b="1" dirty="0">
                <a:solidFill>
                  <a:srgbClr val="58A589"/>
                </a:solidFill>
                <a:latin typeface="Alef"/>
                <a:ea typeface="Alef"/>
                <a:cs typeface="Alef"/>
              </a:rPr>
              <a:t>סעיף 8(ב) – הגנה למדינה ולגופים נוספים בשלב האישור </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24582"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324325" y="1268760"/>
            <a:ext cx="8662987"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lvl="1" algn="just" eaLnBrk="1" hangingPunct="1">
              <a:lnSpc>
                <a:spcPct val="150000"/>
              </a:lnSpc>
              <a:buFont typeface="Alef" panose="00000500000000000000" pitchFamily="2" charset="-79"/>
              <a:buChar char="*"/>
              <a:defRPr/>
            </a:pPr>
            <a:r>
              <a:rPr lang="he-IL" altLang="he-IL" sz="1900" b="1" kern="0" dirty="0" smtClean="0">
                <a:latin typeface="Alef" panose="00000500000000000000" pitchFamily="2" charset="-79"/>
                <a:cs typeface="Alef" panose="00000500000000000000" pitchFamily="2" charset="-79"/>
              </a:rPr>
              <a:t>לפני החוק </a:t>
            </a:r>
            <a:r>
              <a:rPr lang="he-IL" altLang="he-IL" sz="1900" kern="0" dirty="0" smtClean="0">
                <a:latin typeface="Alef" panose="00000500000000000000" pitchFamily="2" charset="-79"/>
                <a:cs typeface="Alef" panose="00000500000000000000" pitchFamily="2" charset="-79"/>
              </a:rPr>
              <a:t>– ההגנה ניתנה רק </a:t>
            </a:r>
            <a:r>
              <a:rPr lang="he-IL" altLang="he-IL" sz="1900" b="1" kern="0" dirty="0" smtClean="0">
                <a:latin typeface="Alef" panose="00000500000000000000" pitchFamily="2" charset="-79"/>
                <a:cs typeface="Alef" panose="00000500000000000000" pitchFamily="2" charset="-79"/>
              </a:rPr>
              <a:t>לבנקים ולחברות ביטוח</a:t>
            </a:r>
          </a:p>
          <a:p>
            <a:pPr lvl="1" algn="just" eaLnBrk="1" hangingPunct="1">
              <a:lnSpc>
                <a:spcPct val="150000"/>
              </a:lnSpc>
              <a:buFont typeface="Alef" panose="00000500000000000000" pitchFamily="2" charset="-79"/>
              <a:buChar char="*"/>
              <a:defRPr/>
            </a:pPr>
            <a:r>
              <a:rPr lang="he-IL" altLang="he-IL" sz="1900" b="1" kern="0" dirty="0" smtClean="0">
                <a:latin typeface="Alef" panose="00000500000000000000" pitchFamily="2" charset="-79"/>
                <a:cs typeface="Alef" panose="00000500000000000000" pitchFamily="2" charset="-79"/>
              </a:rPr>
              <a:t>הגנה בעייתית </a:t>
            </a:r>
            <a:r>
              <a:rPr lang="he-IL" altLang="he-IL" sz="1900" kern="0" dirty="0" smtClean="0">
                <a:latin typeface="Alef" panose="00000500000000000000" pitchFamily="2" charset="-79"/>
                <a:cs typeface="Alef" panose="00000500000000000000" pitchFamily="2" charset="-79"/>
              </a:rPr>
              <a:t>– מטרתו המוצהרת העיקרית של החוק היא מימוש </a:t>
            </a:r>
            <a:r>
              <a:rPr lang="he-IL" altLang="he-IL" sz="1900" b="1" kern="0" dirty="0" smtClean="0">
                <a:latin typeface="Alef" panose="00000500000000000000" pitchFamily="2" charset="-79"/>
                <a:cs typeface="Alef" panose="00000500000000000000" pitchFamily="2" charset="-79"/>
              </a:rPr>
              <a:t>זכות הגישה לערכאות</a:t>
            </a:r>
          </a:p>
          <a:p>
            <a:pPr lvl="2" algn="just" eaLnBrk="1" hangingPunct="1">
              <a:lnSpc>
                <a:spcPct val="150000"/>
              </a:lnSpc>
              <a:buFont typeface="Courier New" panose="02070309020205020404" pitchFamily="49" charset="0"/>
              <a:buChar char="o"/>
              <a:defRPr/>
            </a:pPr>
            <a:r>
              <a:rPr lang="he-IL" altLang="he-IL" sz="1800" kern="0" dirty="0" smtClean="0">
                <a:latin typeface="Alef" panose="00000500000000000000" pitchFamily="2" charset="-79"/>
                <a:cs typeface="Alef" panose="00000500000000000000" pitchFamily="2" charset="-79"/>
              </a:rPr>
              <a:t>על השימוש בהגנה להיות מצומצם – אין הוראה דומה בדין הישראלי המאפשרת לבית המשפט לצמצם זכות מהותית של תובע מכוח שיקולים חיצוניים למערך הזכויות והחובות שבין התובע לנתבע, שלא במסגרת הליכי חדלות פירעון</a:t>
            </a:r>
          </a:p>
          <a:p>
            <a:pPr lvl="2" algn="just" eaLnBrk="1" hangingPunct="1">
              <a:lnSpc>
                <a:spcPct val="150000"/>
              </a:lnSpc>
              <a:buFont typeface="Courier New" panose="02070309020205020404" pitchFamily="49" charset="0"/>
              <a:buChar char="o"/>
              <a:defRPr/>
            </a:pPr>
            <a:endParaRPr lang="he-IL" altLang="he-IL" sz="1000" kern="0" dirty="0" smtClean="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500"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500" kern="0" dirty="0" smtClean="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800" kern="0" dirty="0">
              <a:latin typeface="Alef" panose="00000500000000000000" pitchFamily="2" charset="-79"/>
              <a:cs typeface="Alef" panose="00000500000000000000" pitchFamily="2" charset="-79"/>
            </a:endParaRPr>
          </a:p>
        </p:txBody>
      </p:sp>
      <p:sp>
        <p:nvSpPr>
          <p:cNvPr id="24584"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24585"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24586"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Tree>
    <p:extLst>
      <p:ext uri="{BB962C8B-B14F-4D97-AF65-F5344CB8AC3E}">
        <p14:creationId xmlns:p14="http://schemas.microsoft.com/office/powerpoint/2010/main" val="30462461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מלבן 16"/>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25603"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25606"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252413" y="1341438"/>
            <a:ext cx="8662987" cy="361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lgn="just" eaLnBrk="1" hangingPunct="1">
              <a:lnSpc>
                <a:spcPct val="150000"/>
              </a:lnSpc>
              <a:defRPr/>
            </a:pPr>
            <a:r>
              <a:rPr lang="he-IL" altLang="he-IL" sz="2000" kern="0" dirty="0" smtClean="0">
                <a:latin typeface="Alef" panose="00000500000000000000" pitchFamily="2" charset="-79"/>
                <a:cs typeface="Alef" panose="00000500000000000000" pitchFamily="2" charset="-79"/>
              </a:rPr>
              <a:t>ההגנה שבסעיף 8(ב) לחוק קיימת </a:t>
            </a:r>
            <a:r>
              <a:rPr lang="he-IL" altLang="he-IL" sz="2000" b="1" kern="0" dirty="0">
                <a:latin typeface="Alef" panose="00000500000000000000" pitchFamily="2" charset="-79"/>
                <a:cs typeface="Alef" panose="00000500000000000000" pitchFamily="2" charset="-79"/>
              </a:rPr>
              <a:t>בנוסף</a:t>
            </a:r>
            <a:r>
              <a:rPr lang="he-IL" altLang="he-IL" sz="2000" kern="0" dirty="0">
                <a:latin typeface="Alef" panose="00000500000000000000" pitchFamily="2" charset="-79"/>
                <a:cs typeface="Alef" panose="00000500000000000000" pitchFamily="2" charset="-79"/>
              </a:rPr>
              <a:t> להגנה הייחודית </a:t>
            </a:r>
            <a:r>
              <a:rPr lang="he-IL" altLang="he-IL" sz="2000" kern="0" dirty="0" smtClean="0">
                <a:latin typeface="Alef" panose="00000500000000000000" pitchFamily="2" charset="-79"/>
                <a:cs typeface="Alef" panose="00000500000000000000" pitchFamily="2" charset="-79"/>
              </a:rPr>
              <a:t>הקבועה </a:t>
            </a:r>
            <a:r>
              <a:rPr lang="he-IL" altLang="he-IL" sz="2000" kern="0" dirty="0">
                <a:latin typeface="Alef" panose="00000500000000000000" pitchFamily="2" charset="-79"/>
                <a:cs typeface="Alef" panose="00000500000000000000" pitchFamily="2" charset="-79"/>
              </a:rPr>
              <a:t>בסעיף 20(ד)(</a:t>
            </a:r>
            <a:r>
              <a:rPr lang="he-IL" altLang="he-IL" sz="2000" kern="0" dirty="0" smtClean="0">
                <a:latin typeface="Alef" panose="00000500000000000000" pitchFamily="2" charset="-79"/>
                <a:cs typeface="Alef" panose="00000500000000000000" pitchFamily="2" charset="-79"/>
              </a:rPr>
              <a:t>2) </a:t>
            </a: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ההגנה בסעיף 20(ד)(2) חלה בשלב פסק </a:t>
            </a:r>
            <a:r>
              <a:rPr lang="he-IL" altLang="he-IL" sz="1900" kern="0" dirty="0" smtClean="0">
                <a:latin typeface="Alef" panose="00000500000000000000" pitchFamily="2" charset="-79"/>
                <a:cs typeface="Alef" panose="00000500000000000000" pitchFamily="2" charset="-79"/>
              </a:rPr>
              <a:t>הדין ומאפשרת לבית המשפט להגביל </a:t>
            </a:r>
            <a:r>
              <a:rPr lang="he-IL" altLang="he-IL" sz="1900" kern="0" dirty="0">
                <a:latin typeface="Alef" panose="00000500000000000000" pitchFamily="2" charset="-79"/>
                <a:cs typeface="Alef" panose="00000500000000000000" pitchFamily="2" charset="-79"/>
              </a:rPr>
              <a:t>את סכום הפיצויים בהתאם לנזק שעלול להיגרם לציבור </a:t>
            </a: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הגנה </a:t>
            </a:r>
            <a:r>
              <a:rPr lang="he-IL" altLang="he-IL" sz="1900" kern="0" dirty="0">
                <a:latin typeface="Alef" panose="00000500000000000000" pitchFamily="2" charset="-79"/>
                <a:cs typeface="Alef" panose="00000500000000000000" pitchFamily="2" charset="-79"/>
              </a:rPr>
              <a:t>זו ניתנת, בשונה מההגנה בסעיף 8(ד)(2), </a:t>
            </a:r>
            <a:r>
              <a:rPr lang="he-IL" altLang="he-IL" sz="1900" b="1" kern="0" dirty="0">
                <a:latin typeface="Alef" panose="00000500000000000000" pitchFamily="2" charset="-79"/>
                <a:cs typeface="Alef" panose="00000500000000000000" pitchFamily="2" charset="-79"/>
              </a:rPr>
              <a:t>לכל </a:t>
            </a:r>
            <a:r>
              <a:rPr lang="he-IL" altLang="he-IL" sz="1900" b="1" kern="0" dirty="0" smtClean="0">
                <a:latin typeface="Alef" panose="00000500000000000000" pitchFamily="2" charset="-79"/>
                <a:cs typeface="Alef" panose="00000500000000000000" pitchFamily="2" charset="-79"/>
              </a:rPr>
              <a:t>נתבע</a:t>
            </a:r>
            <a:endParaRPr lang="he-IL" altLang="he-IL" sz="1900" kern="0" dirty="0" smtClean="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לא היה הסדר דומה בחקיקה הקודמת</a:t>
            </a:r>
            <a:endParaRPr lang="he-IL" altLang="he-IL" sz="1500"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500" kern="0" dirty="0" smtClean="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800" kern="0" dirty="0">
              <a:latin typeface="Alef" panose="00000500000000000000" pitchFamily="2" charset="-79"/>
              <a:cs typeface="Alef" panose="00000500000000000000" pitchFamily="2" charset="-79"/>
            </a:endParaRPr>
          </a:p>
        </p:txBody>
      </p:sp>
      <p:sp>
        <p:nvSpPr>
          <p:cNvPr id="25608"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25609"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25610"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5" name="TextBox 1"/>
          <p:cNvSpPr txBox="1">
            <a:spLocks noChangeArrowheads="1"/>
          </p:cNvSpPr>
          <p:nvPr/>
        </p:nvSpPr>
        <p:spPr bwMode="auto">
          <a:xfrm>
            <a:off x="-45245" y="260648"/>
            <a:ext cx="914400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3000" b="1" dirty="0" smtClean="0">
                <a:solidFill>
                  <a:srgbClr val="58A589"/>
                </a:solidFill>
                <a:latin typeface="Alef"/>
                <a:ea typeface="Alef"/>
                <a:cs typeface="Alef"/>
              </a:rPr>
              <a:t>היחס שבין סעיף </a:t>
            </a:r>
            <a:r>
              <a:rPr lang="he-IL" altLang="he-IL" sz="3000" b="1" dirty="0">
                <a:solidFill>
                  <a:srgbClr val="58A589"/>
                </a:solidFill>
                <a:latin typeface="Alef"/>
                <a:ea typeface="Alef"/>
                <a:cs typeface="Alef"/>
              </a:rPr>
              <a:t>8(ב) </a:t>
            </a:r>
            <a:r>
              <a:rPr lang="he-IL" altLang="he-IL" sz="3000" b="1" dirty="0" smtClean="0">
                <a:solidFill>
                  <a:srgbClr val="58A589"/>
                </a:solidFill>
                <a:latin typeface="Alef"/>
                <a:ea typeface="Alef"/>
                <a:cs typeface="Alef"/>
              </a:rPr>
              <a:t>לבין סעיף 20(ד)(2) לחוק תובענות ייצוגיות</a:t>
            </a:r>
            <a:endParaRPr lang="he-IL" altLang="he-IL" sz="3000" b="1" dirty="0">
              <a:solidFill>
                <a:srgbClr val="58A589"/>
              </a:solidFill>
              <a:latin typeface="Alef"/>
              <a:ea typeface="Alef"/>
              <a:cs typeface="Alef"/>
            </a:endParaRPr>
          </a:p>
        </p:txBody>
      </p:sp>
    </p:spTree>
    <p:extLst>
      <p:ext uri="{BB962C8B-B14F-4D97-AF65-F5344CB8AC3E}">
        <p14:creationId xmlns:p14="http://schemas.microsoft.com/office/powerpoint/2010/main" val="19955160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מלבן 16"/>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26627"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26628" name="TextBox 1"/>
          <p:cNvSpPr txBox="1">
            <a:spLocks noChangeArrowheads="1"/>
          </p:cNvSpPr>
          <p:nvPr/>
        </p:nvSpPr>
        <p:spPr bwMode="auto">
          <a:xfrm>
            <a:off x="-90488" y="331788"/>
            <a:ext cx="9144001"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3000" b="1" dirty="0">
                <a:solidFill>
                  <a:srgbClr val="58A589"/>
                </a:solidFill>
                <a:latin typeface="Alef"/>
                <a:ea typeface="Alef"/>
                <a:cs typeface="Alef"/>
              </a:rPr>
              <a:t>סעיף 7 – מספר בקשות שהוגשו באותו ענין</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26630"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773113" y="984580"/>
            <a:ext cx="7767637"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lgn="just" eaLnBrk="1" hangingPunct="1">
              <a:lnSpc>
                <a:spcPct val="150000"/>
              </a:lnSpc>
              <a:defRPr/>
            </a:pPr>
            <a:r>
              <a:rPr lang="he-IL" altLang="he-IL" sz="2000" kern="0" dirty="0">
                <a:latin typeface="Alef" panose="00000500000000000000" pitchFamily="2" charset="-79"/>
                <a:cs typeface="Alef" panose="00000500000000000000" pitchFamily="2" charset="-79"/>
              </a:rPr>
              <a:t>החוק קובע הסדר מפורט בנוגע למצב בו הוגשו שתי בקשות לאישור תובענה ייצוגית באותו </a:t>
            </a:r>
            <a:r>
              <a:rPr lang="he-IL" altLang="he-IL" sz="2000" kern="0" dirty="0" smtClean="0">
                <a:latin typeface="Alef" panose="00000500000000000000" pitchFamily="2" charset="-79"/>
                <a:cs typeface="Alef" panose="00000500000000000000" pitchFamily="2" charset="-79"/>
              </a:rPr>
              <a:t>ענין</a:t>
            </a:r>
            <a:endParaRPr lang="he-IL" altLang="he-IL" sz="2000"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r>
              <a:rPr lang="he-IL" altLang="he-IL" sz="1900" b="1" kern="0" dirty="0">
                <a:latin typeface="Alef" panose="00000500000000000000" pitchFamily="2" charset="-79"/>
                <a:cs typeface="Alef" panose="00000500000000000000" pitchFamily="2" charset="-79"/>
              </a:rPr>
              <a:t>קודם לחקיקת החוק </a:t>
            </a:r>
            <a:r>
              <a:rPr lang="he-IL" altLang="he-IL" sz="1900" kern="0" dirty="0" smtClean="0">
                <a:latin typeface="Alef" panose="00000500000000000000" pitchFamily="2" charset="-79"/>
                <a:cs typeface="Alef" panose="00000500000000000000" pitchFamily="2" charset="-79"/>
              </a:rPr>
              <a:t>הפסיקה </a:t>
            </a:r>
            <a:r>
              <a:rPr lang="he-IL" altLang="he-IL" sz="1900" kern="0" dirty="0">
                <a:latin typeface="Alef" panose="00000500000000000000" pitchFamily="2" charset="-79"/>
                <a:cs typeface="Alef" panose="00000500000000000000" pitchFamily="2" charset="-79"/>
              </a:rPr>
              <a:t>לא הייתה אחידה, אך הגישה הרווחת הייתה כי יש להעדיף את הבקשה </a:t>
            </a:r>
            <a:r>
              <a:rPr lang="he-IL" altLang="he-IL" sz="1900" b="1" kern="0" dirty="0">
                <a:latin typeface="Alef" panose="00000500000000000000" pitchFamily="2" charset="-79"/>
                <a:cs typeface="Alef" panose="00000500000000000000" pitchFamily="2" charset="-79"/>
              </a:rPr>
              <a:t>הראשונה </a:t>
            </a:r>
            <a:r>
              <a:rPr lang="he-IL" altLang="he-IL" sz="1900" b="1" kern="0" dirty="0" smtClean="0">
                <a:latin typeface="Alef" panose="00000500000000000000" pitchFamily="2" charset="-79"/>
                <a:cs typeface="Alef" panose="00000500000000000000" pitchFamily="2" charset="-79"/>
              </a:rPr>
              <a:t>בזמן</a:t>
            </a:r>
          </a:p>
          <a:p>
            <a:pPr lvl="1" algn="just" eaLnBrk="1" hangingPunct="1">
              <a:lnSpc>
                <a:spcPct val="150000"/>
              </a:lnSpc>
              <a:buFont typeface="Alef" panose="00000500000000000000" pitchFamily="2" charset="-79"/>
              <a:buChar char="*"/>
              <a:defRPr/>
            </a:pPr>
            <a:r>
              <a:rPr lang="he-IL" altLang="he-IL" sz="1900" b="1" kern="0" dirty="0" smtClean="0">
                <a:latin typeface="Alef" panose="00000500000000000000" pitchFamily="2" charset="-79"/>
                <a:cs typeface="Alef" panose="00000500000000000000" pitchFamily="2" charset="-79"/>
              </a:rPr>
              <a:t>לאחר חקיקת החוק - </a:t>
            </a:r>
            <a:r>
              <a:rPr lang="he-IL" altLang="he-IL" sz="1900" b="1" kern="0" dirty="0">
                <a:solidFill>
                  <a:srgbClr val="58A589"/>
                </a:solidFill>
                <a:latin typeface="Alef" panose="00000500000000000000" pitchFamily="2" charset="-79"/>
                <a:cs typeface="Alef" panose="00000500000000000000" pitchFamily="2" charset="-79"/>
              </a:rPr>
              <a:t>עניין אסם (רונן) </a:t>
            </a:r>
            <a:r>
              <a:rPr lang="he-IL" altLang="he-IL" sz="1900" kern="0" dirty="0">
                <a:latin typeface="Alef" panose="00000500000000000000" pitchFamily="2" charset="-79"/>
                <a:cs typeface="Alef" panose="00000500000000000000" pitchFamily="2" charset="-79"/>
              </a:rPr>
              <a:t>– הבקשה שתיוותר בעינה היא "האיכותית" – הטובה ביותר, המלאה ביותר והשלמה ביותר</a:t>
            </a:r>
            <a:endParaRPr lang="he-IL" altLang="he-IL" sz="1500"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מטרת </a:t>
            </a:r>
            <a:r>
              <a:rPr lang="he-IL" altLang="he-IL" sz="1900" kern="0" dirty="0">
                <a:latin typeface="Alef" panose="00000500000000000000" pitchFamily="2" charset="-79"/>
                <a:cs typeface="Alef" panose="00000500000000000000" pitchFamily="2" charset="-79"/>
              </a:rPr>
              <a:t>הסעיף </a:t>
            </a:r>
            <a:r>
              <a:rPr lang="he-IL" altLang="he-IL" sz="1900" kern="0" dirty="0" smtClean="0">
                <a:latin typeface="Alef" panose="00000500000000000000" pitchFamily="2" charset="-79"/>
                <a:cs typeface="Alef" panose="00000500000000000000" pitchFamily="2" charset="-79"/>
              </a:rPr>
              <a:t>היא למנוע </a:t>
            </a:r>
            <a:r>
              <a:rPr lang="he-IL" altLang="he-IL" sz="1900" kern="0" dirty="0">
                <a:latin typeface="Alef" panose="00000500000000000000" pitchFamily="2" charset="-79"/>
                <a:cs typeface="Alef" panose="00000500000000000000" pitchFamily="2" charset="-79"/>
              </a:rPr>
              <a:t>דיונים כפולים בתובענות ייצוגיות המעלות </a:t>
            </a:r>
            <a:r>
              <a:rPr lang="he-IL" altLang="he-IL" sz="1900" kern="0" dirty="0" smtClean="0">
                <a:latin typeface="Alef" panose="00000500000000000000" pitchFamily="2" charset="-79"/>
                <a:cs typeface="Alef" panose="00000500000000000000" pitchFamily="2" charset="-79"/>
              </a:rPr>
              <a:t>שאלות דומות של עובדה או משפט, וכן למנוע פסיקות סותרות</a:t>
            </a:r>
            <a:endParaRPr lang="he-IL" altLang="he-IL" sz="1900"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500"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500" kern="0" dirty="0" smtClean="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800" kern="0" dirty="0">
              <a:latin typeface="Alef" panose="00000500000000000000" pitchFamily="2" charset="-79"/>
              <a:cs typeface="Alef" panose="00000500000000000000" pitchFamily="2" charset="-79"/>
            </a:endParaRPr>
          </a:p>
        </p:txBody>
      </p:sp>
      <p:sp>
        <p:nvSpPr>
          <p:cNvPr id="26632"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26633"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26634"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pic>
        <p:nvPicPr>
          <p:cNvPr id="26636" name="תמונה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328" y="4437112"/>
            <a:ext cx="1232581" cy="1233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54320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מלבן 16"/>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27651"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27654"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307975" y="980728"/>
            <a:ext cx="8528050" cy="381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lgn="just" eaLnBrk="1" hangingPunct="1">
              <a:lnSpc>
                <a:spcPct val="150000"/>
              </a:lnSpc>
              <a:defRPr/>
            </a:pPr>
            <a:r>
              <a:rPr lang="he-IL" altLang="he-IL" sz="2000" kern="0" dirty="0" smtClean="0">
                <a:latin typeface="Alef" panose="00000500000000000000" pitchFamily="2" charset="-79"/>
                <a:cs typeface="Alef" panose="00000500000000000000" pitchFamily="2" charset="-79"/>
              </a:rPr>
              <a:t>סעיף 5(א)(2) מטיל חובה </a:t>
            </a:r>
            <a:r>
              <a:rPr lang="he-IL" altLang="he-IL" sz="2000" kern="0" dirty="0">
                <a:latin typeface="Alef" panose="00000500000000000000" pitchFamily="2" charset="-79"/>
                <a:cs typeface="Alef" panose="00000500000000000000" pitchFamily="2" charset="-79"/>
              </a:rPr>
              <a:t>על מגיש בקשה </a:t>
            </a:r>
            <a:r>
              <a:rPr lang="he-IL" altLang="he-IL" sz="2000" b="1" kern="0" dirty="0" smtClean="0">
                <a:latin typeface="Alef" panose="00000500000000000000" pitchFamily="2" charset="-79"/>
                <a:cs typeface="Alef" panose="00000500000000000000" pitchFamily="2" charset="-79"/>
              </a:rPr>
              <a:t>לבדוק </a:t>
            </a:r>
            <a:r>
              <a:rPr lang="he-IL" altLang="he-IL" sz="2000" b="1" kern="0" dirty="0">
                <a:latin typeface="Alef" panose="00000500000000000000" pitchFamily="2" charset="-79"/>
                <a:cs typeface="Alef" panose="00000500000000000000" pitchFamily="2" charset="-79"/>
              </a:rPr>
              <a:t>בפנקס </a:t>
            </a:r>
            <a:r>
              <a:rPr lang="he-IL" altLang="he-IL" sz="2000" kern="0" dirty="0" smtClean="0">
                <a:latin typeface="Alef" panose="00000500000000000000" pitchFamily="2" charset="-79"/>
                <a:cs typeface="Alef" panose="00000500000000000000" pitchFamily="2" charset="-79"/>
              </a:rPr>
              <a:t>האם </a:t>
            </a:r>
            <a:r>
              <a:rPr lang="he-IL" altLang="he-IL" sz="2000" kern="0" dirty="0">
                <a:latin typeface="Alef" panose="00000500000000000000" pitchFamily="2" charset="-79"/>
                <a:cs typeface="Alef" panose="00000500000000000000" pitchFamily="2" charset="-79"/>
              </a:rPr>
              <a:t>הוגשה בקשה קודמת המעוררת שאלות דומות של עובדה או </a:t>
            </a:r>
            <a:r>
              <a:rPr lang="he-IL" altLang="he-IL" sz="2000" kern="0" dirty="0" smtClean="0">
                <a:latin typeface="Alef" panose="00000500000000000000" pitchFamily="2" charset="-79"/>
                <a:cs typeface="Alef" panose="00000500000000000000" pitchFamily="2" charset="-79"/>
              </a:rPr>
              <a:t>משפט בשם </a:t>
            </a:r>
            <a:r>
              <a:rPr lang="he-IL" altLang="he-IL" sz="2000" kern="0" dirty="0">
                <a:latin typeface="Alef" panose="00000500000000000000" pitchFamily="2" charset="-79"/>
                <a:cs typeface="Alef" panose="00000500000000000000" pitchFamily="2" charset="-79"/>
              </a:rPr>
              <a:t>אותה קבוצה </a:t>
            </a:r>
          </a:p>
          <a:p>
            <a:pPr lvl="1" algn="just" eaLnBrk="1" hangingPunct="1">
              <a:lnSpc>
                <a:spcPct val="150000"/>
              </a:lnSpc>
              <a:buFont typeface="Alef" panose="00000500000000000000" pitchFamily="2" charset="-79"/>
              <a:buChar char="*"/>
              <a:defRPr/>
            </a:pPr>
            <a:r>
              <a:rPr lang="he-IL" altLang="he-IL" sz="1900" b="1" kern="0" dirty="0" smtClean="0">
                <a:solidFill>
                  <a:srgbClr val="58A589"/>
                </a:solidFill>
                <a:latin typeface="Alef" panose="00000500000000000000" pitchFamily="2" charset="-79"/>
                <a:cs typeface="Alef" panose="00000500000000000000" pitchFamily="2" charset="-79"/>
              </a:rPr>
              <a:t>עניין שלמה תחבורה (7 שופטים) </a:t>
            </a:r>
            <a:r>
              <a:rPr lang="he-IL" altLang="he-IL" sz="1900" kern="0" dirty="0">
                <a:latin typeface="Alef" panose="00000500000000000000" pitchFamily="2" charset="-79"/>
                <a:cs typeface="Alef" panose="00000500000000000000" pitchFamily="2" charset="-79"/>
              </a:rPr>
              <a:t>– </a:t>
            </a:r>
            <a:r>
              <a:rPr lang="he-IL" altLang="he-IL" sz="1900" kern="0" dirty="0" smtClean="0">
                <a:latin typeface="Alef" panose="00000500000000000000" pitchFamily="2" charset="-79"/>
                <a:cs typeface="Alef" panose="00000500000000000000" pitchFamily="2" charset="-79"/>
              </a:rPr>
              <a:t>היעדר רישום </a:t>
            </a:r>
            <a:r>
              <a:rPr lang="he-IL" altLang="he-IL" sz="1900" kern="0" dirty="0">
                <a:latin typeface="Alef" panose="00000500000000000000" pitchFamily="2" charset="-79"/>
                <a:cs typeface="Alef" panose="00000500000000000000" pitchFamily="2" charset="-79"/>
              </a:rPr>
              <a:t>בפנקס </a:t>
            </a:r>
            <a:r>
              <a:rPr lang="he-IL" altLang="he-IL" sz="1900" kern="0" dirty="0" smtClean="0">
                <a:latin typeface="Alef" panose="00000500000000000000" pitchFamily="2" charset="-79"/>
                <a:cs typeface="Alef" panose="00000500000000000000" pitchFamily="2" charset="-79"/>
              </a:rPr>
              <a:t>ואי יידוע ביהמ"ש אודות תובענה </a:t>
            </a:r>
            <a:r>
              <a:rPr lang="he-IL" altLang="he-IL" sz="1900" kern="0" dirty="0">
                <a:latin typeface="Alef" panose="00000500000000000000" pitchFamily="2" charset="-79"/>
                <a:cs typeface="Alef" panose="00000500000000000000" pitchFamily="2" charset="-79"/>
              </a:rPr>
              <a:t>ייצוגית </a:t>
            </a:r>
            <a:r>
              <a:rPr lang="he-IL" altLang="he-IL" sz="1900" kern="0" dirty="0" smtClean="0">
                <a:latin typeface="Alef" panose="00000500000000000000" pitchFamily="2" charset="-79"/>
                <a:cs typeface="Alef" panose="00000500000000000000" pitchFamily="2" charset="-79"/>
              </a:rPr>
              <a:t>מקבילה דומה, עלולים </a:t>
            </a:r>
            <a:r>
              <a:rPr lang="he-IL" altLang="he-IL" sz="1900" kern="0" dirty="0">
                <a:latin typeface="Alef" panose="00000500000000000000" pitchFamily="2" charset="-79"/>
                <a:cs typeface="Alef" panose="00000500000000000000" pitchFamily="2" charset="-79"/>
              </a:rPr>
              <a:t>לעלות כדי </a:t>
            </a:r>
            <a:r>
              <a:rPr lang="he-IL" altLang="he-IL" sz="1900" b="1" kern="0" dirty="0">
                <a:latin typeface="Alef" panose="00000500000000000000" pitchFamily="2" charset="-79"/>
                <a:cs typeface="Alef" panose="00000500000000000000" pitchFamily="2" charset="-79"/>
              </a:rPr>
              <a:t>חוסר תום </a:t>
            </a:r>
            <a:r>
              <a:rPr lang="he-IL" altLang="he-IL" sz="1900" b="1" kern="0" dirty="0" smtClean="0">
                <a:latin typeface="Alef" panose="00000500000000000000" pitchFamily="2" charset="-79"/>
                <a:cs typeface="Alef" panose="00000500000000000000" pitchFamily="2" charset="-79"/>
              </a:rPr>
              <a:t>לב</a:t>
            </a:r>
          </a:p>
          <a:p>
            <a:pPr lvl="2" algn="just" eaLnBrk="1" hangingPunct="1">
              <a:lnSpc>
                <a:spcPct val="150000"/>
              </a:lnSpc>
              <a:buFont typeface="Courier New" panose="02070309020205020404" pitchFamily="49" charset="0"/>
              <a:buChar char="o"/>
              <a:defRPr/>
            </a:pPr>
            <a:r>
              <a:rPr lang="he-IL" altLang="he-IL" sz="1800" kern="0" dirty="0">
                <a:latin typeface="Alef" panose="00000500000000000000" pitchFamily="2" charset="-79"/>
                <a:cs typeface="Alef" panose="00000500000000000000" pitchFamily="2" charset="-79"/>
              </a:rPr>
              <a:t>מעלה ספק לגבי יכולת ב"כ הקבוצה לייצגה באופן הולם</a:t>
            </a:r>
          </a:p>
          <a:p>
            <a:pPr lvl="2" algn="just" eaLnBrk="1" hangingPunct="1">
              <a:lnSpc>
                <a:spcPct val="150000"/>
              </a:lnSpc>
              <a:buFont typeface="Courier New" panose="02070309020205020404" pitchFamily="49" charset="0"/>
              <a:buChar char="o"/>
              <a:defRPr/>
            </a:pPr>
            <a:r>
              <a:rPr lang="he-IL" altLang="he-IL" sz="1800" kern="0" dirty="0" smtClean="0">
                <a:latin typeface="Alef" panose="00000500000000000000" pitchFamily="2" charset="-79"/>
                <a:cs typeface="Alef" panose="00000500000000000000" pitchFamily="2" charset="-79"/>
              </a:rPr>
              <a:t>עלול להביא </a:t>
            </a:r>
            <a:r>
              <a:rPr lang="he-IL" altLang="he-IL" sz="1800" b="1" kern="0" dirty="0" smtClean="0">
                <a:latin typeface="Alef" panose="00000500000000000000" pitchFamily="2" charset="-79"/>
                <a:cs typeface="Alef" panose="00000500000000000000" pitchFamily="2" charset="-79"/>
              </a:rPr>
              <a:t>לדחיית בקשת האישור על הסף</a:t>
            </a:r>
          </a:p>
          <a:p>
            <a:pPr lvl="1" algn="just" eaLnBrk="1" hangingPunct="1">
              <a:lnSpc>
                <a:spcPct val="150000"/>
              </a:lnSpc>
              <a:buFont typeface="Alef" panose="00000500000000000000" pitchFamily="2" charset="-79"/>
              <a:buChar char="*"/>
              <a:defRPr/>
            </a:pPr>
            <a:endParaRPr lang="he-IL" altLang="he-IL" sz="1500" kern="0" dirty="0" smtClean="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800" kern="0" dirty="0">
              <a:latin typeface="Alef" panose="00000500000000000000" pitchFamily="2" charset="-79"/>
              <a:cs typeface="Alef" panose="00000500000000000000" pitchFamily="2" charset="-79"/>
            </a:endParaRPr>
          </a:p>
        </p:txBody>
      </p:sp>
      <p:sp>
        <p:nvSpPr>
          <p:cNvPr id="27656"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27657"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27658"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5" name="TextBox 1"/>
          <p:cNvSpPr txBox="1">
            <a:spLocks noChangeArrowheads="1"/>
          </p:cNvSpPr>
          <p:nvPr/>
        </p:nvSpPr>
        <p:spPr bwMode="auto">
          <a:xfrm>
            <a:off x="-90488" y="331788"/>
            <a:ext cx="9144001"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3000" b="1" dirty="0">
                <a:solidFill>
                  <a:srgbClr val="58A589"/>
                </a:solidFill>
                <a:latin typeface="Alef"/>
                <a:ea typeface="Alef"/>
                <a:cs typeface="Alef"/>
              </a:rPr>
              <a:t>סעיף 7 – מספר בקשות שהוגשו באותו ענין</a:t>
            </a:r>
          </a:p>
        </p:txBody>
      </p:sp>
    </p:spTree>
    <p:extLst>
      <p:ext uri="{BB962C8B-B14F-4D97-AF65-F5344CB8AC3E}">
        <p14:creationId xmlns:p14="http://schemas.microsoft.com/office/powerpoint/2010/main" val="21889213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מלבן 15"/>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2" name="מלבן מעוגל 1"/>
          <p:cNvSpPr/>
          <p:nvPr/>
        </p:nvSpPr>
        <p:spPr bwMode="auto">
          <a:xfrm>
            <a:off x="597980" y="3400122"/>
            <a:ext cx="7847013" cy="1800200"/>
          </a:xfrm>
          <a:prstGeom prst="roundRect">
            <a:avLst/>
          </a:prstGeom>
          <a:solidFill>
            <a:srgbClr val="98CEB5">
              <a:alpha val="63922"/>
            </a:srgbClr>
          </a:solidFill>
          <a:ln>
            <a:noFill/>
            <a:headEnd type="none" w="med" len="med"/>
            <a:tailEnd type="none" w="med" len="med"/>
          </a:ln>
          <a:extLst/>
        </p:spPr>
        <p:style>
          <a:lnRef idx="2">
            <a:schemeClr val="accent5">
              <a:shade val="50000"/>
            </a:schemeClr>
          </a:lnRef>
          <a:fillRef idx="1">
            <a:schemeClr val="accent5"/>
          </a:fillRef>
          <a:effectRef idx="0">
            <a:schemeClr val="accent5"/>
          </a:effectRef>
          <a:fontRef idx="minor">
            <a:schemeClr val="lt1"/>
          </a:fontRef>
        </p:style>
        <p:txBody>
          <a:bodyPr rtlCol="1"/>
          <a:lstStyle/>
          <a:p>
            <a:pPr algn="l" rtl="0" eaLnBrk="0" hangingPunct="0">
              <a:defRPr/>
            </a:pPr>
            <a:endParaRPr lang="he-IL">
              <a:solidFill>
                <a:schemeClr val="tx1"/>
              </a:solidFill>
              <a:latin typeface="Arial" pitchFamily="34" charset="0"/>
            </a:endParaRPr>
          </a:p>
        </p:txBody>
      </p:sp>
      <p:sp>
        <p:nvSpPr>
          <p:cNvPr id="7" name="Rectangle 3"/>
          <p:cNvSpPr txBox="1">
            <a:spLocks noChangeArrowheads="1"/>
          </p:cNvSpPr>
          <p:nvPr/>
        </p:nvSpPr>
        <p:spPr bwMode="auto">
          <a:xfrm>
            <a:off x="581091" y="1008428"/>
            <a:ext cx="8288338" cy="3318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בנוסף – הוגשו תובענות ייצוגיות גם מכוח </a:t>
            </a:r>
            <a:r>
              <a:rPr lang="he-IL" altLang="he-IL" sz="1900" b="1" kern="0" dirty="0" smtClean="0">
                <a:latin typeface="Alef" panose="00000500000000000000" pitchFamily="2" charset="-79"/>
                <a:cs typeface="Alef" panose="00000500000000000000" pitchFamily="2" charset="-79"/>
              </a:rPr>
              <a:t>תקנה 29</a:t>
            </a:r>
            <a:r>
              <a:rPr lang="he-IL" altLang="he-IL" sz="1900" kern="0" dirty="0" smtClean="0">
                <a:latin typeface="Alef" panose="00000500000000000000" pitchFamily="2" charset="-79"/>
                <a:cs typeface="Alef" panose="00000500000000000000" pitchFamily="2" charset="-79"/>
              </a:rPr>
              <a:t>, אולם אפשרות זו הייתה יחסית מוגבלת, ועוררה מחלוקת בפסיקה</a:t>
            </a:r>
          </a:p>
          <a:p>
            <a:pPr lvl="1" algn="just" eaLnBrk="1" hangingPunct="1">
              <a:lnSpc>
                <a:spcPct val="150000"/>
              </a:lnSpc>
              <a:buFont typeface="Alef" panose="00000500000000000000" pitchFamily="2" charset="-79"/>
              <a:buChar char="*"/>
              <a:defRPr/>
            </a:pPr>
            <a:r>
              <a:rPr lang="he-IL" altLang="he-IL" sz="1900" b="1" kern="0" dirty="0" smtClean="0">
                <a:solidFill>
                  <a:srgbClr val="58A589"/>
                </a:solidFill>
                <a:latin typeface="Alef" panose="00000500000000000000" pitchFamily="2" charset="-79"/>
                <a:cs typeface="Alef" panose="00000500000000000000" pitchFamily="2" charset="-79"/>
              </a:rPr>
              <a:t>עניין א.ש.ת </a:t>
            </a:r>
            <a:r>
              <a:rPr lang="he-IL" altLang="he-IL" sz="1900" b="1" kern="0" dirty="0">
                <a:solidFill>
                  <a:srgbClr val="58A589"/>
                </a:solidFill>
                <a:latin typeface="Alef" panose="00000500000000000000" pitchFamily="2" charset="-79"/>
                <a:cs typeface="Alef" panose="00000500000000000000" pitchFamily="2" charset="-79"/>
              </a:rPr>
              <a:t>(ביניש, לוין ואנגלרד הצטרפו)</a:t>
            </a:r>
            <a:r>
              <a:rPr lang="he-IL" altLang="he-IL" sz="1900" b="1" kern="0" dirty="0" smtClean="0">
                <a:latin typeface="Alef" panose="00000500000000000000" pitchFamily="2" charset="-79"/>
                <a:cs typeface="Alef" panose="00000500000000000000" pitchFamily="2" charset="-79"/>
              </a:rPr>
              <a:t> </a:t>
            </a:r>
            <a:r>
              <a:rPr lang="he-IL" altLang="he-IL" sz="1900" kern="0" dirty="0" smtClean="0">
                <a:latin typeface="Alef" panose="00000500000000000000" pitchFamily="2" charset="-79"/>
                <a:cs typeface="Alef" panose="00000500000000000000" pitchFamily="2" charset="-79"/>
              </a:rPr>
              <a:t>– קריאת בית המשפט העליון למחוקק להסדרה כוללת ואחידה של נושא התובענות הייצוגיות בישראל:</a:t>
            </a:r>
          </a:p>
          <a:p>
            <a:pPr lvl="1" algn="just" eaLnBrk="1" hangingPunct="1">
              <a:lnSpc>
                <a:spcPct val="150000"/>
              </a:lnSpc>
              <a:buFont typeface="Alef" panose="00000500000000000000" pitchFamily="2" charset="-79"/>
              <a:buChar char="*"/>
              <a:defRPr/>
            </a:pPr>
            <a:endParaRPr lang="he-IL" altLang="he-IL" sz="1900" kern="0" dirty="0" smtClean="0">
              <a:latin typeface="Alef" panose="00000500000000000000" pitchFamily="2" charset="-79"/>
              <a:cs typeface="Alef" panose="00000500000000000000" pitchFamily="2" charset="-79"/>
            </a:endParaRPr>
          </a:p>
          <a:p>
            <a:pPr marL="457200" lvl="1" indent="0" algn="just" eaLnBrk="1" hangingPunct="1">
              <a:lnSpc>
                <a:spcPct val="150000"/>
              </a:lnSpc>
              <a:buFontTx/>
              <a:buNone/>
              <a:defRPr/>
            </a:pPr>
            <a:r>
              <a:rPr lang="he-IL" altLang="he-IL" sz="1900" kern="0" dirty="0" smtClean="0">
                <a:latin typeface="Alef" panose="00000500000000000000" pitchFamily="2" charset="-79"/>
                <a:cs typeface="Alef" panose="00000500000000000000" pitchFamily="2" charset="-79"/>
              </a:rPr>
              <a:t>"נושא נכבד זה מחייב הסדרה כוללת וקביעת עקרונות אחידים לבחינה מלאה ורחבה יותר של האפשרות להגיש תובענה ייצוגית גם בתחומים שטרם הוסדרו על ידי המחוקק, כגון תובענות נגד המדינה ורשויות הציבור, וגם בתחומים שהוסדרו על-ידי המחוקק אך לא באופן מלא."</a:t>
            </a:r>
          </a:p>
          <a:p>
            <a:pPr lvl="2" algn="just" eaLnBrk="1" hangingPunct="1">
              <a:lnSpc>
                <a:spcPct val="150000"/>
              </a:lnSpc>
              <a:buFont typeface="Alef" panose="00000500000000000000" pitchFamily="2" charset="-79"/>
              <a:buChar char="*"/>
              <a:defRPr/>
            </a:pPr>
            <a:endParaRPr lang="he-IL" altLang="he-IL" sz="1600" kern="0" dirty="0">
              <a:latin typeface="Alef" panose="00000500000000000000" pitchFamily="2" charset="-79"/>
              <a:cs typeface="Alef" panose="00000500000000000000" pitchFamily="2" charset="-79"/>
            </a:endParaRPr>
          </a:p>
        </p:txBody>
      </p:sp>
      <p:sp>
        <p:nvSpPr>
          <p:cNvPr id="4101"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4102" name="TextBox 1"/>
          <p:cNvSpPr txBox="1">
            <a:spLocks noChangeArrowheads="1"/>
          </p:cNvSpPr>
          <p:nvPr/>
        </p:nvSpPr>
        <p:spPr bwMode="auto">
          <a:xfrm>
            <a:off x="17463" y="188913"/>
            <a:ext cx="91440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lnSpc>
                <a:spcPct val="150000"/>
              </a:lnSpc>
              <a:spcBef>
                <a:spcPct val="0"/>
              </a:spcBef>
              <a:buFontTx/>
              <a:buNone/>
            </a:pPr>
            <a:r>
              <a:rPr lang="he-IL" altLang="he-IL" sz="3000" b="1" dirty="0">
                <a:solidFill>
                  <a:srgbClr val="58A589"/>
                </a:solidFill>
                <a:latin typeface="Alef"/>
                <a:ea typeface="Alef"/>
                <a:cs typeface="Alef"/>
              </a:rPr>
              <a:t>התפתחות כלי התובענה הייצוגית בישראל</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4104"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4106"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4107"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Tree>
    <p:extLst>
      <p:ext uri="{BB962C8B-B14F-4D97-AF65-F5344CB8AC3E}">
        <p14:creationId xmlns:p14="http://schemas.microsoft.com/office/powerpoint/2010/main" val="17563016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מלבן 14"/>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17411"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17412" name="TextBox 1"/>
          <p:cNvSpPr txBox="1">
            <a:spLocks noChangeArrowheads="1"/>
          </p:cNvSpPr>
          <p:nvPr/>
        </p:nvSpPr>
        <p:spPr bwMode="auto">
          <a:xfrm>
            <a:off x="-45244" y="199348"/>
            <a:ext cx="91440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None/>
            </a:pPr>
            <a:r>
              <a:rPr lang="he-IL" altLang="he-IL" sz="3000" b="1" dirty="0" smtClean="0">
                <a:solidFill>
                  <a:srgbClr val="58A589"/>
                </a:solidFill>
                <a:latin typeface="Alef"/>
                <a:ea typeface="Alef"/>
                <a:cs typeface="Alef"/>
              </a:rPr>
              <a:t>סעיפים 19-18 – אישור הסדר פשרה</a:t>
            </a:r>
            <a:endParaRPr lang="he-IL" altLang="he-IL" sz="3000" b="1" dirty="0">
              <a:solidFill>
                <a:srgbClr val="58A589"/>
              </a:solidFill>
              <a:latin typeface="Alef"/>
              <a:ea typeface="Alef"/>
              <a:cs typeface="Alef"/>
            </a:endParaRP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17414"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7416"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7417"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17" name="Rectangle 3"/>
          <p:cNvSpPr txBox="1">
            <a:spLocks noChangeArrowheads="1"/>
          </p:cNvSpPr>
          <p:nvPr/>
        </p:nvSpPr>
        <p:spPr bwMode="auto">
          <a:xfrm>
            <a:off x="240506" y="836712"/>
            <a:ext cx="8662988" cy="453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342900" lvl="1" indent="-342900" algn="just" eaLnBrk="1" hangingPunct="1">
              <a:lnSpc>
                <a:spcPct val="150000"/>
              </a:lnSpc>
              <a:buFont typeface="Wingdings" panose="05000000000000000000" pitchFamily="2" charset="2"/>
              <a:buChar char="§"/>
              <a:defRPr/>
            </a:pPr>
            <a:r>
              <a:rPr lang="he-IL" altLang="he-IL" sz="2000" b="1" dirty="0" smtClean="0">
                <a:latin typeface="Alef" panose="00000500000000000000" pitchFamily="2" charset="-79"/>
                <a:cs typeface="Alef" panose="00000500000000000000" pitchFamily="2" charset="-79"/>
              </a:rPr>
              <a:t>בעבר</a:t>
            </a:r>
            <a:r>
              <a:rPr lang="he-IL" altLang="he-IL" sz="2000" dirty="0" smtClean="0">
                <a:latin typeface="Alef" panose="00000500000000000000" pitchFamily="2" charset="-79"/>
                <a:cs typeface="Alef" panose="00000500000000000000" pitchFamily="2" charset="-79"/>
              </a:rPr>
              <a:t> – הסדר לאקוני שלא העניק הגנה מספיקה מפני "בעיית הנציג" המתעצמת בשלב גיבוש הסדר פשרה בתובענה ייצוגית</a:t>
            </a:r>
          </a:p>
          <a:p>
            <a:pPr marL="342900" lvl="1" indent="-342900" algn="just" eaLnBrk="1" hangingPunct="1">
              <a:lnSpc>
                <a:spcPct val="150000"/>
              </a:lnSpc>
              <a:buFont typeface="Wingdings" panose="05000000000000000000" pitchFamily="2" charset="2"/>
              <a:buChar char="§"/>
              <a:defRPr/>
            </a:pPr>
            <a:endParaRPr lang="he-IL" altLang="he-IL" sz="1000" b="1" dirty="0">
              <a:latin typeface="Alef" panose="00000500000000000000" pitchFamily="2" charset="-79"/>
              <a:cs typeface="Alef" panose="00000500000000000000" pitchFamily="2" charset="-79"/>
            </a:endParaRPr>
          </a:p>
          <a:p>
            <a:pPr marL="342900" lvl="1" indent="-342900" algn="just" eaLnBrk="1" hangingPunct="1">
              <a:lnSpc>
                <a:spcPct val="150000"/>
              </a:lnSpc>
              <a:buFont typeface="Wingdings" panose="05000000000000000000" pitchFamily="2" charset="2"/>
              <a:buChar char="§"/>
              <a:defRPr/>
            </a:pPr>
            <a:r>
              <a:rPr lang="he-IL" altLang="he-IL" sz="2000" b="1" dirty="0" smtClean="0">
                <a:latin typeface="Alef" panose="00000500000000000000" pitchFamily="2" charset="-79"/>
                <a:cs typeface="Alef" panose="00000500000000000000" pitchFamily="2" charset="-79"/>
              </a:rPr>
              <a:t>כיום </a:t>
            </a:r>
            <a:r>
              <a:rPr lang="he-IL" altLang="he-IL" sz="2000" dirty="0">
                <a:latin typeface="Alef" panose="00000500000000000000" pitchFamily="2" charset="-79"/>
                <a:cs typeface="Alef" panose="00000500000000000000" pitchFamily="2" charset="-79"/>
              </a:rPr>
              <a:t>– </a:t>
            </a:r>
            <a:r>
              <a:rPr lang="he-IL" altLang="he-IL" sz="2000" dirty="0" smtClean="0">
                <a:latin typeface="Alef" panose="00000500000000000000" pitchFamily="2" charset="-79"/>
                <a:cs typeface="Alef" panose="00000500000000000000" pitchFamily="2" charset="-79"/>
              </a:rPr>
              <a:t>הסדר מפורט ובו קביעה כי בית המשפט יאשר כל הסדר פשרה בתובענה ייצוגית וכן שיקולים </a:t>
            </a:r>
            <a:r>
              <a:rPr lang="he-IL" altLang="he-IL" sz="2000" dirty="0">
                <a:latin typeface="Alef" panose="00000500000000000000" pitchFamily="2" charset="-79"/>
                <a:cs typeface="Alef" panose="00000500000000000000" pitchFamily="2" charset="-79"/>
              </a:rPr>
              <a:t>שעל בית המשפט </a:t>
            </a:r>
            <a:r>
              <a:rPr lang="he-IL" altLang="he-IL" sz="2000" dirty="0" smtClean="0">
                <a:latin typeface="Alef" panose="00000500000000000000" pitchFamily="2" charset="-79"/>
                <a:cs typeface="Alef" panose="00000500000000000000" pitchFamily="2" charset="-79"/>
              </a:rPr>
              <a:t>להביא בחשבון </a:t>
            </a:r>
            <a:r>
              <a:rPr lang="he-IL" altLang="he-IL" sz="2000" dirty="0">
                <a:latin typeface="Alef" panose="00000500000000000000" pitchFamily="2" charset="-79"/>
                <a:cs typeface="Alef" panose="00000500000000000000" pitchFamily="2" charset="-79"/>
              </a:rPr>
              <a:t>בבואו </a:t>
            </a:r>
            <a:r>
              <a:rPr lang="he-IL" altLang="he-IL" sz="2000" dirty="0" smtClean="0">
                <a:latin typeface="Alef" panose="00000500000000000000" pitchFamily="2" charset="-79"/>
                <a:cs typeface="Alef" panose="00000500000000000000" pitchFamily="2" charset="-79"/>
              </a:rPr>
              <a:t>לעשות כן</a:t>
            </a:r>
          </a:p>
          <a:p>
            <a:pPr lvl="1" algn="just" eaLnBrk="1" hangingPunct="1">
              <a:lnSpc>
                <a:spcPct val="150000"/>
              </a:lnSpc>
              <a:buFont typeface="Alef" panose="00000500000000000000" pitchFamily="2" charset="-79"/>
              <a:buChar char="*"/>
              <a:defRPr/>
            </a:pPr>
            <a:r>
              <a:rPr lang="he-IL" altLang="he-IL" sz="1800" kern="0" dirty="0">
                <a:latin typeface="Alef" panose="00000500000000000000" pitchFamily="2" charset="-79"/>
                <a:cs typeface="Alef" panose="00000500000000000000" pitchFamily="2" charset="-79"/>
              </a:rPr>
              <a:t>קביעת גמול </a:t>
            </a:r>
            <a:r>
              <a:rPr lang="he-IL" altLang="he-IL" sz="1800" kern="0" dirty="0" smtClean="0">
                <a:latin typeface="Alef" panose="00000500000000000000" pitchFamily="2" charset="-79"/>
                <a:cs typeface="Alef" panose="00000500000000000000" pitchFamily="2" charset="-79"/>
              </a:rPr>
              <a:t>ושכר </a:t>
            </a:r>
            <a:r>
              <a:rPr lang="he-IL" altLang="he-IL" sz="1800" kern="0" dirty="0">
                <a:latin typeface="Alef" panose="00000500000000000000" pitchFamily="2" charset="-79"/>
                <a:cs typeface="Alef" panose="00000500000000000000" pitchFamily="2" charset="-79"/>
              </a:rPr>
              <a:t>טרחה </a:t>
            </a:r>
            <a:r>
              <a:rPr lang="he-IL" altLang="he-IL" sz="1800" kern="0" dirty="0" smtClean="0">
                <a:latin typeface="Alef" panose="00000500000000000000" pitchFamily="2" charset="-79"/>
                <a:cs typeface="Alef" panose="00000500000000000000" pitchFamily="2" charset="-79"/>
              </a:rPr>
              <a:t>על </a:t>
            </a:r>
            <a:r>
              <a:rPr lang="he-IL" altLang="he-IL" sz="1800" kern="0" dirty="0">
                <a:latin typeface="Alef" panose="00000500000000000000" pitchFamily="2" charset="-79"/>
                <a:cs typeface="Alef" panose="00000500000000000000" pitchFamily="2" charset="-79"/>
              </a:rPr>
              <a:t>ידי בית המשפט</a:t>
            </a:r>
          </a:p>
          <a:p>
            <a:pPr lvl="1" algn="just" eaLnBrk="1" hangingPunct="1">
              <a:lnSpc>
                <a:spcPct val="150000"/>
              </a:lnSpc>
              <a:buFont typeface="Alef" panose="00000500000000000000" pitchFamily="2" charset="-79"/>
              <a:buChar char="*"/>
              <a:defRPr/>
            </a:pPr>
            <a:r>
              <a:rPr lang="he-IL" altLang="he-IL" sz="1800" kern="0" dirty="0">
                <a:latin typeface="Alef" panose="00000500000000000000" pitchFamily="2" charset="-79"/>
                <a:cs typeface="Alef" panose="00000500000000000000" pitchFamily="2" charset="-79"/>
              </a:rPr>
              <a:t>פרסום הודעה על פרטי ההסדר ושליחת הודעה למנהל בתי המשפט וליועץ המשפטי </a:t>
            </a:r>
            <a:r>
              <a:rPr lang="he-IL" altLang="he-IL" sz="1800" kern="0" dirty="0" smtClean="0">
                <a:latin typeface="Alef" panose="00000500000000000000" pitchFamily="2" charset="-79"/>
                <a:cs typeface="Alef" panose="00000500000000000000" pitchFamily="2" charset="-79"/>
              </a:rPr>
              <a:t>לממשלה</a:t>
            </a:r>
          </a:p>
          <a:p>
            <a:pPr lvl="1" algn="just" eaLnBrk="1" hangingPunct="1">
              <a:lnSpc>
                <a:spcPct val="150000"/>
              </a:lnSpc>
              <a:buFont typeface="Alef" panose="00000500000000000000" pitchFamily="2" charset="-79"/>
              <a:buChar char="*"/>
              <a:defRPr/>
            </a:pPr>
            <a:r>
              <a:rPr lang="he-IL" altLang="he-IL" sz="1800" kern="0" dirty="0" smtClean="0">
                <a:latin typeface="Alef" panose="00000500000000000000" pitchFamily="2" charset="-79"/>
                <a:cs typeface="Alef" panose="00000500000000000000" pitchFamily="2" charset="-79"/>
              </a:rPr>
              <a:t>מנגנון הגשת התנגדות להסדר הפשרה – לאדם הנמנה עם הקבוצה ולארגון הפועל לקידום מטרה ציבורית בקשר עם בקשת האישור או התובענה הייצוגית</a:t>
            </a:r>
            <a:endParaRPr lang="he-IL" altLang="he-IL" sz="1800" kern="0" dirty="0">
              <a:latin typeface="Alef" panose="00000500000000000000" pitchFamily="2" charset="-79"/>
              <a:cs typeface="Alef" panose="00000500000000000000" pitchFamily="2" charset="-79"/>
            </a:endParaRPr>
          </a:p>
        </p:txBody>
      </p:sp>
    </p:spTree>
    <p:extLst>
      <p:ext uri="{BB962C8B-B14F-4D97-AF65-F5344CB8AC3E}">
        <p14:creationId xmlns:p14="http://schemas.microsoft.com/office/powerpoint/2010/main" val="38832262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xEl>
                                              <p:pRg st="2" end="2"/>
                                            </p:txEl>
                                          </p:spTgt>
                                        </p:tgtEl>
                                        <p:attrNameLst>
                                          <p:attrName>style.visibility</p:attrName>
                                        </p:attrNameLst>
                                      </p:cBhvr>
                                      <p:to>
                                        <p:strVal val="visible"/>
                                      </p:to>
                                    </p:set>
                                    <p:animEffect transition="in" filter="fade">
                                      <p:cBhvr>
                                        <p:cTn id="12" dur="500"/>
                                        <p:tgtEl>
                                          <p:spTgt spid="1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xEl>
                                              <p:pRg st="3" end="3"/>
                                            </p:txEl>
                                          </p:spTgt>
                                        </p:tgtEl>
                                        <p:attrNameLst>
                                          <p:attrName>style.visibility</p:attrName>
                                        </p:attrNameLst>
                                      </p:cBhvr>
                                      <p:to>
                                        <p:strVal val="visible"/>
                                      </p:to>
                                    </p:set>
                                    <p:animEffect transition="in" filter="fade">
                                      <p:cBhvr>
                                        <p:cTn id="17" dur="500"/>
                                        <p:tgtEl>
                                          <p:spTgt spid="1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xEl>
                                              <p:pRg st="4" end="4"/>
                                            </p:txEl>
                                          </p:spTgt>
                                        </p:tgtEl>
                                        <p:attrNameLst>
                                          <p:attrName>style.visibility</p:attrName>
                                        </p:attrNameLst>
                                      </p:cBhvr>
                                      <p:to>
                                        <p:strVal val="visible"/>
                                      </p:to>
                                    </p:set>
                                    <p:animEffect transition="in" filter="fade">
                                      <p:cBhvr>
                                        <p:cTn id="22" dur="500"/>
                                        <p:tgtEl>
                                          <p:spTgt spid="1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
                                            <p:txEl>
                                              <p:pRg st="5" end="5"/>
                                            </p:txEl>
                                          </p:spTgt>
                                        </p:tgtEl>
                                        <p:attrNameLst>
                                          <p:attrName>style.visibility</p:attrName>
                                        </p:attrNameLst>
                                      </p:cBhvr>
                                      <p:to>
                                        <p:strVal val="visible"/>
                                      </p:to>
                                    </p:set>
                                    <p:animEffect transition="in" filter="fade">
                                      <p:cBhvr>
                                        <p:cTn id="27" dur="500"/>
                                        <p:tgtEl>
                                          <p:spTgt spid="1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תמונה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תמונה 2"/>
          <p:cNvPicPr>
            <a:picLocks noChangeAspect="1"/>
          </p:cNvPicPr>
          <p:nvPr/>
        </p:nvPicPr>
        <p:blipFill>
          <a:blip r:embed="rId3">
            <a:extLst>
              <a:ext uri="{28A0092B-C50C-407E-A947-70E740481C1C}">
                <a14:useLocalDpi xmlns:a14="http://schemas.microsoft.com/office/drawing/2010/main" val="0"/>
              </a:ext>
            </a:extLst>
          </a:blip>
          <a:srcRect b="12621"/>
          <a:stretch>
            <a:fillRect/>
          </a:stretch>
        </p:blipFill>
        <p:spPr bwMode="auto">
          <a:xfrm>
            <a:off x="0" y="0"/>
            <a:ext cx="9144000" cy="599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TextBox 3"/>
          <p:cNvSpPr txBox="1">
            <a:spLocks noChangeArrowheads="1"/>
          </p:cNvSpPr>
          <p:nvPr/>
        </p:nvSpPr>
        <p:spPr bwMode="auto">
          <a:xfrm>
            <a:off x="3503613" y="2227263"/>
            <a:ext cx="19272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eaLnBrk="1" hangingPunct="1">
              <a:spcBef>
                <a:spcPct val="0"/>
              </a:spcBef>
              <a:buFontTx/>
              <a:buNone/>
            </a:pPr>
            <a:r>
              <a:rPr lang="he-IL" altLang="he-IL" sz="6000" dirty="0">
                <a:solidFill>
                  <a:schemeClr val="bg1"/>
                </a:solidFill>
                <a:latin typeface="Alef"/>
                <a:ea typeface="Alef"/>
                <a:cs typeface="Alef"/>
              </a:rPr>
              <a:t>תודה</a:t>
            </a:r>
          </a:p>
        </p:txBody>
      </p:sp>
      <p:cxnSp>
        <p:nvCxnSpPr>
          <p:cNvPr id="5" name="מחבר ישר 4"/>
          <p:cNvCxnSpPr/>
          <p:nvPr/>
        </p:nvCxnSpPr>
        <p:spPr>
          <a:xfrm>
            <a:off x="3941180" y="3068960"/>
            <a:ext cx="1296144" cy="0"/>
          </a:xfrm>
          <a:prstGeom prst="line">
            <a:avLst/>
          </a:prstGeom>
          <a:ln w="57150">
            <a:solidFill>
              <a:srgbClr val="59A589"/>
            </a:solidFill>
          </a:ln>
        </p:spPr>
        <p:style>
          <a:lnRef idx="1">
            <a:schemeClr val="accent1"/>
          </a:lnRef>
          <a:fillRef idx="0">
            <a:schemeClr val="accent1"/>
          </a:fillRef>
          <a:effectRef idx="0">
            <a:schemeClr val="accent1"/>
          </a:effectRef>
          <a:fontRef idx="minor">
            <a:schemeClr val="tx1"/>
          </a:fontRef>
        </p:style>
      </p:cxnSp>
      <p:sp>
        <p:nvSpPr>
          <p:cNvPr id="28678" name="TextBox 5"/>
          <p:cNvSpPr txBox="1">
            <a:spLocks noChangeArrowheads="1"/>
          </p:cNvSpPr>
          <p:nvPr/>
        </p:nvSpPr>
        <p:spPr bwMode="auto">
          <a:xfrm>
            <a:off x="6072188" y="5264150"/>
            <a:ext cx="2406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eaLnBrk="1" hangingPunct="1">
              <a:spcBef>
                <a:spcPct val="0"/>
              </a:spcBef>
              <a:buFontTx/>
              <a:buNone/>
            </a:pPr>
            <a:r>
              <a:rPr lang="en-US" altLang="he-IL" sz="1800">
                <a:solidFill>
                  <a:schemeClr val="bg1"/>
                </a:solidFill>
                <a:latin typeface="Arial" pitchFamily="34" charset="0"/>
              </a:rPr>
              <a:t>www.ebnlaw.co.il</a:t>
            </a:r>
            <a:endParaRPr lang="he-IL" altLang="he-IL" sz="1800">
              <a:solidFill>
                <a:schemeClr val="bg1"/>
              </a:solidFill>
              <a:latin typeface="Arial" pitchFamily="34" charset="0"/>
            </a:endParaRPr>
          </a:p>
        </p:txBody>
      </p:sp>
      <p:sp>
        <p:nvSpPr>
          <p:cNvPr id="28679"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Tree>
    <p:extLst>
      <p:ext uri="{BB962C8B-B14F-4D97-AF65-F5344CB8AC3E}">
        <p14:creationId xmlns:p14="http://schemas.microsoft.com/office/powerpoint/2010/main" val="2003341834"/>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מלבן 18"/>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7" name="Rectangle 3"/>
          <p:cNvSpPr txBox="1">
            <a:spLocks noChangeArrowheads="1"/>
          </p:cNvSpPr>
          <p:nvPr/>
        </p:nvSpPr>
        <p:spPr bwMode="auto">
          <a:xfrm>
            <a:off x="460375" y="947888"/>
            <a:ext cx="8288338"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lgn="just" eaLnBrk="1" hangingPunct="1">
              <a:lnSpc>
                <a:spcPct val="150000"/>
              </a:lnSpc>
              <a:defRPr/>
            </a:pPr>
            <a:r>
              <a:rPr lang="he-IL" sz="2000" b="1" dirty="0" smtClean="0">
                <a:latin typeface="Alef" panose="00000500000000000000" pitchFamily="2" charset="-79"/>
                <a:cs typeface="Alef" panose="00000500000000000000" pitchFamily="2" charset="-79"/>
              </a:rPr>
              <a:t>הקשיים בהסדרה שהובילה לחקיקת חוק תובענות ייצוגיות:</a:t>
            </a: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הגדרה צרה מדי של עילות שבגינן ניתן להגיש תובענה ייצוגית ("לפי חוק זה")</a:t>
            </a: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הבדלי נוסח בין ההסדרים בחוקים השונים</a:t>
            </a: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הסדרה לאקונית והיעדר הסדרה בעניינים מרכזיים, למשל:</a:t>
            </a:r>
          </a:p>
          <a:p>
            <a:pPr lvl="2" algn="just" eaLnBrk="1" hangingPunct="1">
              <a:lnSpc>
                <a:spcPct val="150000"/>
              </a:lnSpc>
              <a:buFont typeface="Courier New" panose="02070309020205020404" pitchFamily="49" charset="0"/>
              <a:buChar char="o"/>
              <a:defRPr/>
            </a:pPr>
            <a:r>
              <a:rPr lang="he-IL" altLang="he-IL" sz="1800" kern="0" dirty="0" smtClean="0">
                <a:latin typeface="Alef" panose="00000500000000000000" pitchFamily="2" charset="-79"/>
                <a:cs typeface="Alef" panose="00000500000000000000" pitchFamily="2" charset="-79"/>
              </a:rPr>
              <a:t>מעמד </a:t>
            </a:r>
            <a:r>
              <a:rPr lang="he-IL" altLang="he-IL" sz="1800" kern="0" dirty="0">
                <a:latin typeface="Alef" panose="00000500000000000000" pitchFamily="2" charset="-79"/>
                <a:cs typeface="Alef" panose="00000500000000000000" pitchFamily="2" charset="-79"/>
              </a:rPr>
              <a:t>ארגונים הפועלים למטרות </a:t>
            </a:r>
            <a:r>
              <a:rPr lang="he-IL" altLang="he-IL" sz="1800" kern="0" dirty="0" smtClean="0">
                <a:latin typeface="Alef" panose="00000500000000000000" pitchFamily="2" charset="-79"/>
                <a:cs typeface="Alef" panose="00000500000000000000" pitchFamily="2" charset="-79"/>
              </a:rPr>
              <a:t>ציבוריות</a:t>
            </a:r>
          </a:p>
          <a:p>
            <a:pPr lvl="2" algn="just" eaLnBrk="1" hangingPunct="1">
              <a:lnSpc>
                <a:spcPct val="150000"/>
              </a:lnSpc>
              <a:buFont typeface="Courier New" panose="02070309020205020404" pitchFamily="49" charset="0"/>
              <a:buChar char="o"/>
              <a:defRPr/>
            </a:pPr>
            <a:r>
              <a:rPr lang="he-IL" altLang="he-IL" sz="1800" kern="0" dirty="0" smtClean="0">
                <a:latin typeface="Alef" panose="00000500000000000000" pitchFamily="2" charset="-79"/>
                <a:cs typeface="Alef" panose="00000500000000000000" pitchFamily="2" charset="-79"/>
              </a:rPr>
              <a:t>פיקוח על הליכי אישור של הסדרי פשרה</a:t>
            </a:r>
          </a:p>
          <a:p>
            <a:pPr lvl="2" algn="just" eaLnBrk="1" hangingPunct="1">
              <a:lnSpc>
                <a:spcPct val="150000"/>
              </a:lnSpc>
              <a:buFont typeface="Courier New" panose="02070309020205020404" pitchFamily="49" charset="0"/>
              <a:buChar char="o"/>
              <a:defRPr/>
            </a:pPr>
            <a:r>
              <a:rPr lang="he-IL" altLang="he-IL" sz="1800" kern="0" dirty="0" smtClean="0">
                <a:latin typeface="Alef" panose="00000500000000000000" pitchFamily="2" charset="-79"/>
                <a:cs typeface="Alef" panose="00000500000000000000" pitchFamily="2" charset="-79"/>
              </a:rPr>
              <a:t>הכללים במצב </a:t>
            </a:r>
            <a:r>
              <a:rPr lang="he-IL" altLang="he-IL" sz="1800" kern="0" dirty="0">
                <a:latin typeface="Alef" panose="00000500000000000000" pitchFamily="2" charset="-79"/>
                <a:cs typeface="Alef" panose="00000500000000000000" pitchFamily="2" charset="-79"/>
              </a:rPr>
              <a:t>בו הוגשו </a:t>
            </a:r>
            <a:r>
              <a:rPr lang="he-IL" altLang="he-IL" sz="1800" kern="0" dirty="0" smtClean="0">
                <a:latin typeface="Alef" panose="00000500000000000000" pitchFamily="2" charset="-79"/>
                <a:cs typeface="Alef" panose="00000500000000000000" pitchFamily="2" charset="-79"/>
              </a:rPr>
              <a:t>מספר תובענות </a:t>
            </a:r>
            <a:r>
              <a:rPr lang="he-IL" altLang="he-IL" sz="1800" kern="0" dirty="0">
                <a:latin typeface="Alef" panose="00000500000000000000" pitchFamily="2" charset="-79"/>
                <a:cs typeface="Alef" panose="00000500000000000000" pitchFamily="2" charset="-79"/>
              </a:rPr>
              <a:t>ייצוגיות </a:t>
            </a:r>
            <a:r>
              <a:rPr lang="he-IL" altLang="he-IL" sz="1800" kern="0" dirty="0" smtClean="0">
                <a:latin typeface="Alef" panose="00000500000000000000" pitchFamily="2" charset="-79"/>
                <a:cs typeface="Alef" panose="00000500000000000000" pitchFamily="2" charset="-79"/>
              </a:rPr>
              <a:t>באותה עילה</a:t>
            </a:r>
          </a:p>
          <a:p>
            <a:pPr lvl="2" algn="just" eaLnBrk="1" hangingPunct="1">
              <a:lnSpc>
                <a:spcPct val="150000"/>
              </a:lnSpc>
              <a:buFont typeface="Courier New" panose="02070309020205020404" pitchFamily="49" charset="0"/>
              <a:buChar char="o"/>
              <a:defRPr/>
            </a:pPr>
            <a:r>
              <a:rPr lang="he-IL" altLang="he-IL" sz="1800" kern="0" dirty="0" smtClean="0">
                <a:latin typeface="Alef" panose="00000500000000000000" pitchFamily="2" charset="-79"/>
                <a:cs typeface="Alef" panose="00000500000000000000" pitchFamily="2" charset="-79"/>
              </a:rPr>
              <a:t>ועוד</a:t>
            </a:r>
            <a:endParaRPr lang="he-IL" altLang="he-IL" sz="1800"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500" kern="0" dirty="0" smtClean="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500" kern="0" dirty="0" smtClean="0">
              <a:latin typeface="Alef" panose="00000500000000000000" pitchFamily="2" charset="-79"/>
              <a:cs typeface="Alef" panose="00000500000000000000" pitchFamily="2" charset="-79"/>
            </a:endParaRPr>
          </a:p>
          <a:p>
            <a:pPr marL="457200" lvl="1" indent="0" algn="just" eaLnBrk="1" hangingPunct="1">
              <a:lnSpc>
                <a:spcPct val="150000"/>
              </a:lnSpc>
              <a:buFontTx/>
              <a:buNone/>
              <a:defRPr/>
            </a:pPr>
            <a:endParaRPr lang="he-IL" altLang="he-IL" sz="500" kern="0" dirty="0" smtClean="0">
              <a:latin typeface="Alef" panose="00000500000000000000" pitchFamily="2" charset="-79"/>
              <a:cs typeface="Alef" panose="00000500000000000000" pitchFamily="2" charset="-79"/>
            </a:endParaRPr>
          </a:p>
          <a:p>
            <a:pPr lvl="2" algn="just" eaLnBrk="1" hangingPunct="1">
              <a:lnSpc>
                <a:spcPct val="150000"/>
              </a:lnSpc>
              <a:buFont typeface="Alef" panose="00000500000000000000" pitchFamily="2" charset="-79"/>
              <a:buChar char="*"/>
              <a:defRPr/>
            </a:pPr>
            <a:endParaRPr lang="he-IL" altLang="he-IL" sz="1300" kern="0" dirty="0">
              <a:latin typeface="Alef" panose="00000500000000000000" pitchFamily="2" charset="-79"/>
              <a:cs typeface="Alef" panose="00000500000000000000" pitchFamily="2" charset="-79"/>
            </a:endParaRPr>
          </a:p>
        </p:txBody>
      </p:sp>
      <p:sp>
        <p:nvSpPr>
          <p:cNvPr id="5124"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5125" name="TextBox 1"/>
          <p:cNvSpPr txBox="1">
            <a:spLocks noChangeArrowheads="1"/>
          </p:cNvSpPr>
          <p:nvPr/>
        </p:nvSpPr>
        <p:spPr bwMode="auto">
          <a:xfrm>
            <a:off x="17463" y="188913"/>
            <a:ext cx="9144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lnSpc>
                <a:spcPct val="150000"/>
              </a:lnSpc>
              <a:spcBef>
                <a:spcPct val="0"/>
              </a:spcBef>
              <a:buNone/>
            </a:pPr>
            <a:r>
              <a:rPr lang="he-IL" altLang="he-IL" sz="3000" b="1" dirty="0">
                <a:solidFill>
                  <a:srgbClr val="58A589"/>
                </a:solidFill>
                <a:latin typeface="Alef"/>
                <a:ea typeface="Alef"/>
                <a:cs typeface="Alef"/>
              </a:rPr>
              <a:t>התפתחות כלי התובענה הייצוגית בישראל</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5127"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5129"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5130"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pic>
        <p:nvPicPr>
          <p:cNvPr id="11" name="תמונה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574" y="4787217"/>
            <a:ext cx="1032049" cy="1032049"/>
          </a:xfrm>
          <a:prstGeom prst="rect">
            <a:avLst/>
          </a:prstGeom>
        </p:spPr>
      </p:pic>
    </p:spTree>
    <p:extLst>
      <p:ext uri="{BB962C8B-B14F-4D97-AF65-F5344CB8AC3E}">
        <p14:creationId xmlns:p14="http://schemas.microsoft.com/office/powerpoint/2010/main" val="25308862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fade">
                                      <p:cBhvr>
                                        <p:cTn id="25" dur="500"/>
                                        <p:tgtEl>
                                          <p:spTgt spid="7">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fade">
                                      <p:cBhvr>
                                        <p:cTn id="28" dur="500"/>
                                        <p:tgtEl>
                                          <p:spTgt spid="7">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fade">
                                      <p:cBhvr>
                                        <p:cTn id="31" dur="500"/>
                                        <p:tgtEl>
                                          <p:spTgt spid="7">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7">
                                            <p:txEl>
                                              <p:pRg st="7" end="7"/>
                                            </p:txEl>
                                          </p:spTgt>
                                        </p:tgtEl>
                                        <p:attrNameLst>
                                          <p:attrName>style.visibility</p:attrName>
                                        </p:attrNameLst>
                                      </p:cBhvr>
                                      <p:to>
                                        <p:strVal val="visible"/>
                                      </p:to>
                                    </p:set>
                                    <p:animEffect transition="in" filter="fade">
                                      <p:cBhvr>
                                        <p:cTn id="34"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מלבן 18"/>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7" name="Rectangle 3"/>
          <p:cNvSpPr txBox="1">
            <a:spLocks noChangeArrowheads="1"/>
          </p:cNvSpPr>
          <p:nvPr/>
        </p:nvSpPr>
        <p:spPr bwMode="auto">
          <a:xfrm>
            <a:off x="427831" y="1308026"/>
            <a:ext cx="8288338" cy="4353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342900" indent="-342900" algn="just" eaLnBrk="1" hangingPunct="1">
              <a:lnSpc>
                <a:spcPct val="150000"/>
              </a:lnSpc>
              <a:buFont typeface="Wingdings" panose="05000000000000000000" pitchFamily="2" charset="2"/>
              <a:buChar char="§"/>
              <a:defRPr/>
            </a:pPr>
            <a:r>
              <a:rPr lang="he-IL" sz="2000" b="1" dirty="0" smtClean="0">
                <a:latin typeface="Alef" panose="00000500000000000000" pitchFamily="2" charset="-79"/>
                <a:cs typeface="Alef" panose="00000500000000000000" pitchFamily="2" charset="-79"/>
              </a:rPr>
              <a:t>המודל האמריקאי</a:t>
            </a: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כלל 23 הפדרלי</a:t>
            </a:r>
          </a:p>
          <a:p>
            <a:pPr lvl="2" algn="just" eaLnBrk="1" hangingPunct="1">
              <a:lnSpc>
                <a:spcPct val="150000"/>
              </a:lnSpc>
              <a:buFont typeface="Courier New" panose="02070309020205020404" pitchFamily="49" charset="0"/>
              <a:buChar char="o"/>
              <a:defRPr/>
            </a:pPr>
            <a:r>
              <a:rPr lang="he-IL" altLang="he-IL" sz="1800" kern="0" dirty="0">
                <a:latin typeface="Alef" panose="00000500000000000000" pitchFamily="2" charset="-79"/>
                <a:cs typeface="Alef" panose="00000500000000000000" pitchFamily="2" charset="-79"/>
              </a:rPr>
              <a:t>אין הגבלת עילות שבגינן ניתן להגיש תובענה ייצוגית</a:t>
            </a:r>
          </a:p>
          <a:p>
            <a:pPr lvl="2" algn="just" eaLnBrk="1" hangingPunct="1">
              <a:lnSpc>
                <a:spcPct val="150000"/>
              </a:lnSpc>
              <a:buFont typeface="Courier New" panose="02070309020205020404" pitchFamily="49" charset="0"/>
              <a:buChar char="o"/>
              <a:defRPr/>
            </a:pPr>
            <a:r>
              <a:rPr lang="he-IL" altLang="he-IL" sz="1800" kern="0" dirty="0">
                <a:latin typeface="Alef" panose="00000500000000000000" pitchFamily="2" charset="-79"/>
                <a:cs typeface="Alef" panose="00000500000000000000" pitchFamily="2" charset="-79"/>
              </a:rPr>
              <a:t>נדרשת זהות מספקת בין עילת התובע הייצוגי לעילת </a:t>
            </a:r>
            <a:r>
              <a:rPr lang="he-IL" altLang="he-IL" sz="1800" kern="0" dirty="0" smtClean="0">
                <a:latin typeface="Alef" panose="00000500000000000000" pitchFamily="2" charset="-79"/>
                <a:cs typeface="Alef" panose="00000500000000000000" pitchFamily="2" charset="-79"/>
              </a:rPr>
              <a:t>הקבוצה</a:t>
            </a:r>
          </a:p>
          <a:p>
            <a:pPr lvl="2" algn="just" eaLnBrk="1" hangingPunct="1">
              <a:lnSpc>
                <a:spcPct val="150000"/>
              </a:lnSpc>
              <a:buFont typeface="Courier New" panose="02070309020205020404" pitchFamily="49" charset="0"/>
              <a:buChar char="o"/>
              <a:defRPr/>
            </a:pPr>
            <a:r>
              <a:rPr lang="he-IL" altLang="he-IL" sz="1800" kern="0" dirty="0" smtClean="0">
                <a:latin typeface="Alef" panose="00000500000000000000" pitchFamily="2" charset="-79"/>
                <a:cs typeface="Alef" panose="00000500000000000000" pitchFamily="2" charset="-79"/>
              </a:rPr>
              <a:t>מודל </a:t>
            </a:r>
            <a:r>
              <a:rPr lang="en-US" altLang="he-IL" sz="1800" kern="0" dirty="0" smtClean="0">
                <a:latin typeface="Alef" panose="00000500000000000000" pitchFamily="2" charset="-79"/>
                <a:cs typeface="Alef" panose="00000500000000000000" pitchFamily="2" charset="-79"/>
              </a:rPr>
              <a:t>OPT-OUT</a:t>
            </a:r>
            <a:endParaRPr lang="he-IL" altLang="he-IL" sz="1800" kern="0" dirty="0" smtClean="0">
              <a:latin typeface="Alef" panose="00000500000000000000" pitchFamily="2" charset="-79"/>
              <a:cs typeface="Alef" panose="00000500000000000000" pitchFamily="2" charset="-79"/>
            </a:endParaRPr>
          </a:p>
          <a:p>
            <a:pPr marL="342900" indent="-342900" algn="just" eaLnBrk="1" hangingPunct="1">
              <a:lnSpc>
                <a:spcPct val="150000"/>
              </a:lnSpc>
              <a:buFont typeface="Wingdings" panose="05000000000000000000" pitchFamily="2" charset="2"/>
              <a:buChar char="§"/>
              <a:defRPr/>
            </a:pPr>
            <a:r>
              <a:rPr lang="he-IL" sz="2000" b="1" dirty="0">
                <a:latin typeface="Alef" panose="00000500000000000000" pitchFamily="2" charset="-79"/>
                <a:cs typeface="Alef" panose="00000500000000000000" pitchFamily="2" charset="-79"/>
              </a:rPr>
              <a:t>המודל האירופאי</a:t>
            </a: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עילות מסוימות שרק שבגינן ניתן להגיש תובענה ייצוגית</a:t>
            </a: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מודל </a:t>
            </a:r>
            <a:r>
              <a:rPr lang="en-US" altLang="he-IL" sz="1900" kern="0" dirty="0">
                <a:latin typeface="Alef" panose="00000500000000000000" pitchFamily="2" charset="-79"/>
                <a:cs typeface="Alef" panose="00000500000000000000" pitchFamily="2" charset="-79"/>
              </a:rPr>
              <a:t>OPT-IN</a:t>
            </a:r>
            <a:endParaRPr lang="he-IL" altLang="he-IL" sz="1900" kern="0" dirty="0">
              <a:latin typeface="Alef" panose="00000500000000000000" pitchFamily="2" charset="-79"/>
              <a:cs typeface="Alef" panose="00000500000000000000" pitchFamily="2" charset="-79"/>
            </a:endParaRPr>
          </a:p>
          <a:p>
            <a:pPr lvl="2" algn="just" eaLnBrk="1" hangingPunct="1">
              <a:lnSpc>
                <a:spcPct val="150000"/>
              </a:lnSpc>
              <a:buFont typeface="Courier New" panose="02070309020205020404" pitchFamily="49" charset="0"/>
              <a:buChar char="o"/>
              <a:defRPr/>
            </a:pPr>
            <a:endParaRPr lang="he-IL" altLang="he-IL" sz="1800"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500" kern="0" dirty="0" smtClean="0">
              <a:latin typeface="Alef" panose="00000500000000000000" pitchFamily="2" charset="-79"/>
              <a:cs typeface="Alef" panose="00000500000000000000" pitchFamily="2" charset="-79"/>
            </a:endParaRPr>
          </a:p>
          <a:p>
            <a:pPr marL="457200" lvl="1" indent="0" algn="just" eaLnBrk="1" hangingPunct="1">
              <a:lnSpc>
                <a:spcPct val="150000"/>
              </a:lnSpc>
              <a:buFontTx/>
              <a:buNone/>
              <a:defRPr/>
            </a:pPr>
            <a:endParaRPr lang="he-IL" altLang="he-IL" sz="500" kern="0" dirty="0" smtClean="0">
              <a:latin typeface="Alef" panose="00000500000000000000" pitchFamily="2" charset="-79"/>
              <a:cs typeface="Alef" panose="00000500000000000000" pitchFamily="2" charset="-79"/>
            </a:endParaRPr>
          </a:p>
          <a:p>
            <a:pPr lvl="2" algn="just" eaLnBrk="1" hangingPunct="1">
              <a:lnSpc>
                <a:spcPct val="150000"/>
              </a:lnSpc>
              <a:buFont typeface="Alef" panose="00000500000000000000" pitchFamily="2" charset="-79"/>
              <a:buChar char="*"/>
              <a:defRPr/>
            </a:pPr>
            <a:endParaRPr lang="he-IL" altLang="he-IL" sz="1300" kern="0" dirty="0">
              <a:latin typeface="Alef" panose="00000500000000000000" pitchFamily="2" charset="-79"/>
              <a:cs typeface="Alef" panose="00000500000000000000" pitchFamily="2" charset="-79"/>
            </a:endParaRPr>
          </a:p>
        </p:txBody>
      </p:sp>
      <p:sp>
        <p:nvSpPr>
          <p:cNvPr id="5124"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5125" name="TextBox 1"/>
          <p:cNvSpPr txBox="1">
            <a:spLocks noChangeArrowheads="1"/>
          </p:cNvSpPr>
          <p:nvPr/>
        </p:nvSpPr>
        <p:spPr bwMode="auto">
          <a:xfrm>
            <a:off x="17463" y="292363"/>
            <a:ext cx="9144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None/>
            </a:pPr>
            <a:r>
              <a:rPr lang="he-IL" altLang="he-IL" sz="3000" b="1" dirty="0" smtClean="0">
                <a:solidFill>
                  <a:srgbClr val="58A589"/>
                </a:solidFill>
                <a:latin typeface="Alef"/>
                <a:ea typeface="Alef"/>
                <a:cs typeface="Alef"/>
              </a:rPr>
              <a:t>ההשראות להתפתחות התובענה הייצוגיות בישראל - המודלים בעולם</a:t>
            </a:r>
            <a:endParaRPr lang="he-IL" altLang="he-IL" sz="3000" b="1" dirty="0">
              <a:solidFill>
                <a:srgbClr val="58A589"/>
              </a:solidFill>
              <a:latin typeface="Alef"/>
              <a:ea typeface="Alef"/>
              <a:cs typeface="Alef"/>
            </a:endParaRP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5127"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5129"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5130"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pic>
        <p:nvPicPr>
          <p:cNvPr id="12" name="תמונה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9309" y="5013176"/>
            <a:ext cx="730947" cy="730947"/>
          </a:xfrm>
          <a:prstGeom prst="rect">
            <a:avLst/>
          </a:prstGeom>
        </p:spPr>
      </p:pic>
    </p:spTree>
    <p:extLst>
      <p:ext uri="{BB962C8B-B14F-4D97-AF65-F5344CB8AC3E}">
        <p14:creationId xmlns:p14="http://schemas.microsoft.com/office/powerpoint/2010/main" val="690219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מלבן 18"/>
          <p:cNvSpPr/>
          <p:nvPr/>
        </p:nvSpPr>
        <p:spPr>
          <a:xfrm>
            <a:off x="-107950" y="7938"/>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7" name="Rectangle 3"/>
          <p:cNvSpPr txBox="1">
            <a:spLocks noChangeArrowheads="1"/>
          </p:cNvSpPr>
          <p:nvPr/>
        </p:nvSpPr>
        <p:spPr bwMode="auto">
          <a:xfrm>
            <a:off x="393864" y="1308026"/>
            <a:ext cx="8288338" cy="4353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342900" indent="-342900" algn="just" eaLnBrk="1" hangingPunct="1">
              <a:lnSpc>
                <a:spcPct val="150000"/>
              </a:lnSpc>
              <a:buFont typeface="Wingdings" panose="05000000000000000000" pitchFamily="2" charset="2"/>
              <a:buChar char="§"/>
              <a:defRPr/>
            </a:pPr>
            <a:r>
              <a:rPr lang="he-IL" sz="2000" b="1" dirty="0" smtClean="0">
                <a:latin typeface="Alef" panose="00000500000000000000" pitchFamily="2" charset="-79"/>
                <a:cs typeface="Alef" panose="00000500000000000000" pitchFamily="2" charset="-79"/>
              </a:rPr>
              <a:t>המודל האוסטרלי</a:t>
            </a:r>
          </a:p>
          <a:p>
            <a:pPr lvl="1" algn="just" eaLnBrk="1" hangingPunct="1">
              <a:lnSpc>
                <a:spcPct val="150000"/>
              </a:lnSpc>
              <a:buFont typeface="Alef" panose="00000500000000000000" pitchFamily="2" charset="-79"/>
              <a:buChar char="*"/>
              <a:defRPr/>
            </a:pPr>
            <a:r>
              <a:rPr lang="he-IL" sz="1900" kern="0" dirty="0" smtClean="0">
                <a:latin typeface="Alef" panose="00000500000000000000" pitchFamily="2" charset="-79"/>
                <a:cs typeface="Alef" panose="00000500000000000000" pitchFamily="2" charset="-79"/>
              </a:rPr>
              <a:t>במקום שלב האישור – הנטל על הנתבע לשכנע כי אין מקום לנהל את התובענה כייצוגית</a:t>
            </a: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אין הגבלת עילות שבגינן ניתן להגיש תובענה </a:t>
            </a:r>
            <a:r>
              <a:rPr lang="he-IL" altLang="he-IL" sz="1900" kern="0" dirty="0" smtClean="0">
                <a:latin typeface="Alef" panose="00000500000000000000" pitchFamily="2" charset="-79"/>
                <a:cs typeface="Alef" panose="00000500000000000000" pitchFamily="2" charset="-79"/>
              </a:rPr>
              <a:t>ייצוגית</a:t>
            </a: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בתחילה היה </a:t>
            </a:r>
            <a:r>
              <a:rPr lang="en-US" altLang="he-IL" sz="1900" kern="0" dirty="0" smtClean="0">
                <a:latin typeface="Alef" panose="00000500000000000000" pitchFamily="2" charset="-79"/>
                <a:cs typeface="Alef" panose="00000500000000000000" pitchFamily="2" charset="-79"/>
              </a:rPr>
              <a:t>OPT-IN</a:t>
            </a:r>
            <a:r>
              <a:rPr lang="he-IL" altLang="he-IL" sz="1900" kern="0" dirty="0" smtClean="0">
                <a:latin typeface="Alef" panose="00000500000000000000" pitchFamily="2" charset="-79"/>
                <a:cs typeface="Alef" panose="00000500000000000000" pitchFamily="2" charset="-79"/>
              </a:rPr>
              <a:t> </a:t>
            </a:r>
            <a:r>
              <a:rPr lang="he-IL" altLang="he-IL" sz="1900" kern="0" dirty="0" smtClean="0">
                <a:latin typeface="Alef" panose="00000500000000000000" pitchFamily="2" charset="-79"/>
                <a:cs typeface="Alef" panose="00000500000000000000" pitchFamily="2" charset="-79"/>
                <a:sym typeface="Wingdings" panose="05000000000000000000" pitchFamily="2" charset="2"/>
              </a:rPr>
              <a:t> עברו ל-</a:t>
            </a:r>
            <a:r>
              <a:rPr lang="en-US" altLang="he-IL" sz="1900" kern="0" dirty="0" smtClean="0">
                <a:latin typeface="Alef" panose="00000500000000000000" pitchFamily="2" charset="-79"/>
                <a:cs typeface="Alef" panose="00000500000000000000" pitchFamily="2" charset="-79"/>
                <a:sym typeface="Wingdings" panose="05000000000000000000" pitchFamily="2" charset="2"/>
              </a:rPr>
              <a:t>OPT-OUT</a:t>
            </a:r>
            <a:endParaRPr lang="he-IL" altLang="he-IL" sz="1900" kern="0" dirty="0">
              <a:latin typeface="Alef" panose="00000500000000000000" pitchFamily="2" charset="-79"/>
              <a:cs typeface="Alef" panose="00000500000000000000" pitchFamily="2" charset="-79"/>
            </a:endParaRPr>
          </a:p>
          <a:p>
            <a:pPr marL="342900" lvl="1" indent="-342900" algn="just" eaLnBrk="1" hangingPunct="1">
              <a:lnSpc>
                <a:spcPct val="150000"/>
              </a:lnSpc>
              <a:buFont typeface="Wingdings" panose="05000000000000000000" pitchFamily="2" charset="2"/>
              <a:buChar char="§"/>
              <a:defRPr/>
            </a:pPr>
            <a:r>
              <a:rPr lang="he-IL" sz="2000" b="1" dirty="0">
                <a:latin typeface="Alef" panose="00000500000000000000" pitchFamily="2" charset="-79"/>
                <a:cs typeface="Alef" panose="00000500000000000000" pitchFamily="2" charset="-79"/>
              </a:rPr>
              <a:t>המודל הקנדי</a:t>
            </a: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אין הגבלת עילות שבגינן ניתן להגיש תובענה ייצוגית</a:t>
            </a: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משקל </a:t>
            </a:r>
            <a:r>
              <a:rPr lang="he-IL" altLang="he-IL" sz="1900" kern="0" dirty="0">
                <a:latin typeface="Alef" panose="00000500000000000000" pitchFamily="2" charset="-79"/>
                <a:cs typeface="Alef" panose="00000500000000000000" pitchFamily="2" charset="-79"/>
              </a:rPr>
              <a:t>שאלות משותפות קטן יותר – אישור תביעות ייצוגיות גם בנזקי גוף</a:t>
            </a:r>
          </a:p>
          <a:p>
            <a:pPr lvl="2" algn="just" eaLnBrk="1" hangingPunct="1">
              <a:lnSpc>
                <a:spcPct val="150000"/>
              </a:lnSpc>
              <a:buFont typeface="Courier New" panose="02070309020205020404" pitchFamily="49" charset="0"/>
              <a:buChar char="o"/>
              <a:defRPr/>
            </a:pPr>
            <a:r>
              <a:rPr lang="he-IL" altLang="he-IL" sz="1800" kern="0" dirty="0">
                <a:latin typeface="Alef" panose="00000500000000000000" pitchFamily="2" charset="-79"/>
                <a:cs typeface="Alef" panose="00000500000000000000" pitchFamily="2" charset="-79"/>
              </a:rPr>
              <a:t>דיון בשאלות פרטניות בשלב מאוחר</a:t>
            </a:r>
          </a:p>
          <a:p>
            <a:pPr lvl="1" algn="just" eaLnBrk="1" hangingPunct="1">
              <a:lnSpc>
                <a:spcPct val="150000"/>
              </a:lnSpc>
              <a:buFont typeface="Alef" panose="00000500000000000000" pitchFamily="2" charset="-79"/>
              <a:buChar char="*"/>
              <a:defRPr/>
            </a:pPr>
            <a:endParaRPr lang="he-IL" sz="1900"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endParaRPr lang="he-IL" altLang="he-IL" sz="1500" kern="0" dirty="0" smtClean="0">
              <a:latin typeface="Alef" panose="00000500000000000000" pitchFamily="2" charset="-79"/>
              <a:cs typeface="Alef" panose="00000500000000000000" pitchFamily="2" charset="-79"/>
            </a:endParaRPr>
          </a:p>
          <a:p>
            <a:pPr marL="457200" lvl="1" indent="0" algn="just" eaLnBrk="1" hangingPunct="1">
              <a:lnSpc>
                <a:spcPct val="150000"/>
              </a:lnSpc>
              <a:buFontTx/>
              <a:buNone/>
              <a:defRPr/>
            </a:pPr>
            <a:endParaRPr lang="he-IL" altLang="he-IL" sz="500" kern="0" dirty="0" smtClean="0">
              <a:latin typeface="Alef" panose="00000500000000000000" pitchFamily="2" charset="-79"/>
              <a:cs typeface="Alef" panose="00000500000000000000" pitchFamily="2" charset="-79"/>
            </a:endParaRPr>
          </a:p>
          <a:p>
            <a:pPr lvl="2" algn="just" eaLnBrk="1" hangingPunct="1">
              <a:lnSpc>
                <a:spcPct val="150000"/>
              </a:lnSpc>
              <a:buFont typeface="Alef" panose="00000500000000000000" pitchFamily="2" charset="-79"/>
              <a:buChar char="*"/>
              <a:defRPr/>
            </a:pPr>
            <a:endParaRPr lang="he-IL" altLang="he-IL" sz="1300" kern="0" dirty="0">
              <a:latin typeface="Alef" panose="00000500000000000000" pitchFamily="2" charset="-79"/>
              <a:cs typeface="Alef" panose="00000500000000000000" pitchFamily="2" charset="-79"/>
            </a:endParaRPr>
          </a:p>
        </p:txBody>
      </p:sp>
      <p:sp>
        <p:nvSpPr>
          <p:cNvPr id="5124"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5125" name="TextBox 1"/>
          <p:cNvSpPr txBox="1">
            <a:spLocks noChangeArrowheads="1"/>
          </p:cNvSpPr>
          <p:nvPr/>
        </p:nvSpPr>
        <p:spPr bwMode="auto">
          <a:xfrm>
            <a:off x="17463" y="292363"/>
            <a:ext cx="9144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None/>
            </a:pPr>
            <a:r>
              <a:rPr lang="he-IL" altLang="he-IL" sz="3000" b="1" dirty="0" smtClean="0">
                <a:solidFill>
                  <a:srgbClr val="58A589"/>
                </a:solidFill>
                <a:latin typeface="Alef"/>
                <a:ea typeface="Alef"/>
                <a:cs typeface="Alef"/>
              </a:rPr>
              <a:t>ההשראות להתפתחות התובענה הייצוגיות בישראל - המודלים בעולם</a:t>
            </a:r>
            <a:endParaRPr lang="he-IL" altLang="he-IL" sz="3000" b="1" dirty="0">
              <a:solidFill>
                <a:srgbClr val="58A589"/>
              </a:solidFill>
              <a:latin typeface="Alef"/>
              <a:ea typeface="Alef"/>
              <a:cs typeface="Alef"/>
            </a:endParaRP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5127"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5129"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5130"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Tree>
    <p:extLst>
      <p:ext uri="{BB962C8B-B14F-4D97-AF65-F5344CB8AC3E}">
        <p14:creationId xmlns:p14="http://schemas.microsoft.com/office/powerpoint/2010/main" val="36528569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מלבן 17"/>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12" name="מלבן מעוגל 11"/>
          <p:cNvSpPr/>
          <p:nvPr/>
        </p:nvSpPr>
        <p:spPr bwMode="auto">
          <a:xfrm>
            <a:off x="460375" y="1581806"/>
            <a:ext cx="8288089" cy="1008112"/>
          </a:xfrm>
          <a:prstGeom prst="roundRect">
            <a:avLst/>
          </a:prstGeom>
          <a:solidFill>
            <a:srgbClr val="98CEB5">
              <a:alpha val="63922"/>
            </a:srgbClr>
          </a:solidFill>
          <a:ln>
            <a:noFill/>
            <a:headEnd type="none" w="med" len="med"/>
            <a:tailEnd type="none" w="med" len="med"/>
          </a:ln>
          <a:extLst/>
        </p:spPr>
        <p:style>
          <a:lnRef idx="2">
            <a:schemeClr val="accent5">
              <a:shade val="50000"/>
            </a:schemeClr>
          </a:lnRef>
          <a:fillRef idx="1">
            <a:schemeClr val="accent5"/>
          </a:fillRef>
          <a:effectRef idx="0">
            <a:schemeClr val="accent5"/>
          </a:effectRef>
          <a:fontRef idx="minor">
            <a:schemeClr val="lt1"/>
          </a:fontRef>
        </p:style>
        <p:txBody>
          <a:bodyPr rtlCol="1"/>
          <a:lstStyle/>
          <a:p>
            <a:pPr algn="l" rtl="0" eaLnBrk="0" hangingPunct="0">
              <a:defRPr/>
            </a:pPr>
            <a:endParaRPr lang="he-IL">
              <a:solidFill>
                <a:schemeClr val="tx1"/>
              </a:solidFill>
              <a:latin typeface="Arial" pitchFamily="34" charset="0"/>
            </a:endParaRPr>
          </a:p>
        </p:txBody>
      </p:sp>
      <p:sp>
        <p:nvSpPr>
          <p:cNvPr id="7" name="Rectangle 3"/>
          <p:cNvSpPr txBox="1">
            <a:spLocks noChangeArrowheads="1"/>
          </p:cNvSpPr>
          <p:nvPr/>
        </p:nvSpPr>
        <p:spPr bwMode="auto">
          <a:xfrm>
            <a:off x="460374" y="1008061"/>
            <a:ext cx="8288089" cy="453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285750" indent="-285750" algn="just" eaLnBrk="1" hangingPunct="1">
              <a:lnSpc>
                <a:spcPct val="150000"/>
              </a:lnSpc>
              <a:buFont typeface="Wingdings" panose="05000000000000000000" pitchFamily="2" charset="2"/>
              <a:buChar char="§"/>
              <a:defRPr/>
            </a:pPr>
            <a:r>
              <a:rPr lang="he-IL" altLang="he-IL" sz="2000" kern="0" dirty="0" smtClean="0">
                <a:latin typeface="Alef" panose="00000500000000000000" pitchFamily="2" charset="-79"/>
                <a:cs typeface="Alef" panose="00000500000000000000" pitchFamily="2" charset="-79"/>
              </a:rPr>
              <a:t>סעיף 3 לחוק מסדיר את הגשת התובענה הייצוגית:</a:t>
            </a:r>
          </a:p>
          <a:p>
            <a:pPr algn="just" eaLnBrk="1" hangingPunct="1">
              <a:lnSpc>
                <a:spcPct val="150000"/>
              </a:lnSpc>
              <a:defRPr/>
            </a:pPr>
            <a:r>
              <a:rPr lang="he-IL" altLang="he-IL" sz="2000" kern="0" dirty="0" smtClean="0">
                <a:latin typeface="Alef" panose="00000500000000000000" pitchFamily="2" charset="-79"/>
                <a:cs typeface="Alef" panose="00000500000000000000" pitchFamily="2" charset="-79"/>
              </a:rPr>
              <a:t>"לא תוגש תובענה אלא בתביעה כמפורט בתוספת השניה או בעניין שנקבע בהוראת חוק מפורשת כי ניתן להגיש בו תובענה ייצוגית"</a:t>
            </a:r>
          </a:p>
          <a:p>
            <a:pPr lvl="1" algn="just" eaLnBrk="1" hangingPunct="1">
              <a:lnSpc>
                <a:spcPct val="150000"/>
              </a:lnSpc>
              <a:spcBef>
                <a:spcPts val="1200"/>
              </a:spcBef>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הרחבת הנושאים בהם ניתן להגיש תובענה ייצוגית:</a:t>
            </a:r>
          </a:p>
          <a:p>
            <a:pPr lvl="2" algn="just" eaLnBrk="1" hangingPunct="1">
              <a:lnSpc>
                <a:spcPct val="150000"/>
              </a:lnSpc>
              <a:buFont typeface="Courier New" panose="02070309020205020404" pitchFamily="49" charset="0"/>
              <a:buChar char="o"/>
              <a:defRPr/>
            </a:pPr>
            <a:r>
              <a:rPr lang="he-IL" altLang="he-IL" sz="1800" b="1" kern="0" dirty="0" smtClean="0">
                <a:latin typeface="Alef" panose="00000500000000000000" pitchFamily="2" charset="-79"/>
                <a:cs typeface="Alef" panose="00000500000000000000" pitchFamily="2" charset="-79"/>
              </a:rPr>
              <a:t>עילות </a:t>
            </a:r>
            <a:r>
              <a:rPr lang="he-IL" altLang="he-IL" sz="1800" b="1" kern="0" dirty="0">
                <a:latin typeface="Alef" panose="00000500000000000000" pitchFamily="2" charset="-79"/>
                <a:cs typeface="Alef" panose="00000500000000000000" pitchFamily="2" charset="-79"/>
              </a:rPr>
              <a:t>תביעה </a:t>
            </a:r>
            <a:r>
              <a:rPr lang="he-IL" altLang="he-IL" sz="1800" b="1" kern="0" dirty="0" smtClean="0">
                <a:latin typeface="Alef" panose="00000500000000000000" pitchFamily="2" charset="-79"/>
                <a:cs typeface="Alef" panose="00000500000000000000" pitchFamily="2" charset="-79"/>
              </a:rPr>
              <a:t>חדשות </a:t>
            </a:r>
            <a:r>
              <a:rPr lang="he-IL" altLang="he-IL" sz="1800" kern="0" dirty="0" smtClean="0">
                <a:latin typeface="Alef" panose="00000500000000000000" pitchFamily="2" charset="-79"/>
                <a:cs typeface="Alef" panose="00000500000000000000" pitchFamily="2" charset="-79"/>
              </a:rPr>
              <a:t>שבהן ניתן להגיש תובענה ייצוגית</a:t>
            </a:r>
          </a:p>
          <a:p>
            <a:pPr lvl="2" algn="just" eaLnBrk="1" hangingPunct="1">
              <a:lnSpc>
                <a:spcPct val="150000"/>
              </a:lnSpc>
              <a:buFont typeface="Courier New" panose="02070309020205020404" pitchFamily="49" charset="0"/>
              <a:buChar char="o"/>
              <a:defRPr/>
            </a:pPr>
            <a:r>
              <a:rPr lang="he-IL" altLang="he-IL" sz="1800" b="1" kern="0" dirty="0" smtClean="0">
                <a:latin typeface="Alef" panose="00000500000000000000" pitchFamily="2" charset="-79"/>
                <a:cs typeface="Alef" panose="00000500000000000000" pitchFamily="2" charset="-79"/>
              </a:rPr>
              <a:t>הרחבת מסגרתן ותחולתן </a:t>
            </a:r>
            <a:r>
              <a:rPr lang="he-IL" altLang="he-IL" sz="1800" kern="0" dirty="0" smtClean="0">
                <a:latin typeface="Alef" panose="00000500000000000000" pitchFamily="2" charset="-79"/>
                <a:cs typeface="Alef" panose="00000500000000000000" pitchFamily="2" charset="-79"/>
              </a:rPr>
              <a:t>של עילות קיימות</a:t>
            </a:r>
          </a:p>
          <a:p>
            <a:pPr lvl="2" algn="just" eaLnBrk="1" hangingPunct="1">
              <a:lnSpc>
                <a:spcPct val="150000"/>
              </a:lnSpc>
              <a:buFont typeface="Courier New" panose="02070309020205020404" pitchFamily="49" charset="0"/>
              <a:buChar char="o"/>
              <a:defRPr/>
            </a:pPr>
            <a:r>
              <a:rPr lang="he-IL" altLang="he-IL" sz="1800" b="1" kern="0" dirty="0" smtClean="0">
                <a:latin typeface="Alef" panose="00000500000000000000" pitchFamily="2" charset="-79"/>
                <a:cs typeface="Alef" panose="00000500000000000000" pitchFamily="2" charset="-79"/>
              </a:rPr>
              <a:t>האחדת הכללים </a:t>
            </a:r>
            <a:r>
              <a:rPr lang="he-IL" altLang="he-IL" sz="1800" kern="0" dirty="0" smtClean="0">
                <a:latin typeface="Alef" panose="00000500000000000000" pitchFamily="2" charset="-79"/>
                <a:cs typeface="Alef" panose="00000500000000000000" pitchFamily="2" charset="-79"/>
              </a:rPr>
              <a:t>להגשה וניהול תובענה ייצוגית בחוק אחד</a:t>
            </a:r>
            <a:endParaRPr lang="he-IL" altLang="he-IL" sz="1800"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נועד לתקן את ההגדרה </a:t>
            </a:r>
            <a:r>
              <a:rPr lang="he-IL" altLang="he-IL" sz="1900" b="1" kern="0" dirty="0" smtClean="0">
                <a:latin typeface="Alef" panose="00000500000000000000" pitchFamily="2" charset="-79"/>
                <a:cs typeface="Alef" panose="00000500000000000000" pitchFamily="2" charset="-79"/>
              </a:rPr>
              <a:t>הצרה </a:t>
            </a:r>
            <a:r>
              <a:rPr lang="he-IL" altLang="he-IL" sz="1900" kern="0" dirty="0" smtClean="0">
                <a:latin typeface="Alef" panose="00000500000000000000" pitchFamily="2" charset="-79"/>
                <a:cs typeface="Alef" panose="00000500000000000000" pitchFamily="2" charset="-79"/>
              </a:rPr>
              <a:t>("</a:t>
            </a:r>
            <a:r>
              <a:rPr lang="he-IL" altLang="he-IL" sz="1900" b="1" kern="0" dirty="0" smtClean="0">
                <a:latin typeface="Alef" panose="00000500000000000000" pitchFamily="2" charset="-79"/>
                <a:cs typeface="Alef" panose="00000500000000000000" pitchFamily="2" charset="-79"/>
              </a:rPr>
              <a:t>על פי חוק זה</a:t>
            </a:r>
            <a:r>
              <a:rPr lang="he-IL" altLang="he-IL" sz="1900" kern="0" dirty="0" smtClean="0">
                <a:latin typeface="Alef" panose="00000500000000000000" pitchFamily="2" charset="-79"/>
                <a:cs typeface="Alef" panose="00000500000000000000" pitchFamily="2" charset="-79"/>
              </a:rPr>
              <a:t>") </a:t>
            </a:r>
            <a:r>
              <a:rPr lang="he-IL" altLang="he-IL" sz="1900" b="1" kern="0" dirty="0" smtClean="0">
                <a:latin typeface="Alef" panose="00000500000000000000" pitchFamily="2" charset="-79"/>
                <a:cs typeface="Alef" panose="00000500000000000000" pitchFamily="2" charset="-79"/>
              </a:rPr>
              <a:t>שצמצמה </a:t>
            </a:r>
            <a:r>
              <a:rPr lang="he-IL" altLang="he-IL" sz="1900" kern="0" dirty="0" smtClean="0">
                <a:latin typeface="Alef" panose="00000500000000000000" pitchFamily="2" charset="-79"/>
                <a:cs typeface="Alef" panose="00000500000000000000" pitchFamily="2" charset="-79"/>
              </a:rPr>
              <a:t>את ההליך הייצוגי</a:t>
            </a:r>
          </a:p>
          <a:p>
            <a:pPr marL="457200" lvl="1" indent="0" algn="just" eaLnBrk="1" hangingPunct="1">
              <a:lnSpc>
                <a:spcPct val="150000"/>
              </a:lnSpc>
              <a:buFontTx/>
              <a:buNone/>
              <a:defRPr/>
            </a:pPr>
            <a:endParaRPr lang="he-IL" altLang="he-IL" sz="500" kern="0" dirty="0" smtClean="0">
              <a:latin typeface="Alef" panose="00000500000000000000" pitchFamily="2" charset="-79"/>
              <a:cs typeface="Alef" panose="00000500000000000000" pitchFamily="2" charset="-79"/>
            </a:endParaRPr>
          </a:p>
        </p:txBody>
      </p:sp>
      <p:sp>
        <p:nvSpPr>
          <p:cNvPr id="6147"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6148" name="TextBox 1"/>
          <p:cNvSpPr txBox="1">
            <a:spLocks noChangeArrowheads="1"/>
          </p:cNvSpPr>
          <p:nvPr/>
        </p:nvSpPr>
        <p:spPr bwMode="auto">
          <a:xfrm>
            <a:off x="17463" y="188913"/>
            <a:ext cx="9144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lnSpc>
                <a:spcPct val="150000"/>
              </a:lnSpc>
              <a:spcBef>
                <a:spcPct val="0"/>
              </a:spcBef>
              <a:buNone/>
            </a:pPr>
            <a:r>
              <a:rPr lang="he-IL" altLang="he-IL" sz="3000" b="1" dirty="0">
                <a:solidFill>
                  <a:srgbClr val="58A589"/>
                </a:solidFill>
                <a:latin typeface="Alef"/>
                <a:ea typeface="Alef"/>
                <a:cs typeface="Alef"/>
              </a:rPr>
              <a:t>הגשת תובענה ייצוגית – לאחר חקיקת החוק</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6150"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6153"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6154"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pic>
        <p:nvPicPr>
          <p:cNvPr id="6155" name="תמונה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4938712"/>
            <a:ext cx="120967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91315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500"/>
                                        <p:tgtEl>
                                          <p:spTgt spid="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Effect transition="in" filter="fade">
                                      <p:cBhvr>
                                        <p:cTn id="25" dur="500"/>
                                        <p:tgtEl>
                                          <p:spTgt spid="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Effect transition="in" filter="fade">
                                      <p:cBhvr>
                                        <p:cTn id="30" dur="500"/>
                                        <p:tgtEl>
                                          <p:spTgt spid="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fade">
                                      <p:cBhvr>
                                        <p:cTn id="35" dur="500"/>
                                        <p:tgtEl>
                                          <p:spTgt spid="7">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7">
                                            <p:txEl>
                                              <p:pRg st="6" end="6"/>
                                            </p:txEl>
                                          </p:spTgt>
                                        </p:tgtEl>
                                        <p:attrNameLst>
                                          <p:attrName>style.visibility</p:attrName>
                                        </p:attrNameLst>
                                      </p:cBhvr>
                                      <p:to>
                                        <p:strVal val="visible"/>
                                      </p:to>
                                    </p:set>
                                    <p:animEffect transition="in" filter="fade">
                                      <p:cBhvr>
                                        <p:cTn id="40"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מלבן 16"/>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7171"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7172" name="TextBox 1"/>
          <p:cNvSpPr txBox="1">
            <a:spLocks noChangeArrowheads="1"/>
          </p:cNvSpPr>
          <p:nvPr/>
        </p:nvSpPr>
        <p:spPr bwMode="auto">
          <a:xfrm>
            <a:off x="17463" y="188913"/>
            <a:ext cx="9144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lnSpc>
                <a:spcPct val="150000"/>
              </a:lnSpc>
              <a:spcBef>
                <a:spcPct val="0"/>
              </a:spcBef>
              <a:buNone/>
            </a:pPr>
            <a:r>
              <a:rPr lang="he-IL" altLang="he-IL" sz="3000" b="1" dirty="0">
                <a:solidFill>
                  <a:srgbClr val="58A589"/>
                </a:solidFill>
                <a:latin typeface="Alef"/>
                <a:ea typeface="Alef"/>
                <a:cs typeface="Alef"/>
              </a:rPr>
              <a:t>התוספת השניה לחוק</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7174"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358925" y="943999"/>
            <a:ext cx="8450263" cy="46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lgn="just" eaLnBrk="1" hangingPunct="1">
              <a:lnSpc>
                <a:spcPct val="150000"/>
              </a:lnSpc>
              <a:defRPr/>
            </a:pPr>
            <a:r>
              <a:rPr lang="he-IL" altLang="he-IL" sz="2000" b="1" kern="0" dirty="0" smtClean="0">
                <a:latin typeface="Alef" panose="00000500000000000000" pitchFamily="2" charset="-79"/>
                <a:cs typeface="Alef" panose="00000500000000000000" pitchFamily="2" charset="-79"/>
              </a:rPr>
              <a:t>רשימה </a:t>
            </a:r>
            <a:r>
              <a:rPr lang="he-IL" altLang="he-IL" sz="2000" b="1" kern="0" dirty="0">
                <a:latin typeface="Alef" panose="00000500000000000000" pitchFamily="2" charset="-79"/>
                <a:cs typeface="Alef" panose="00000500000000000000" pitchFamily="2" charset="-79"/>
              </a:rPr>
              <a:t>סגורה של נושאים </a:t>
            </a:r>
            <a:r>
              <a:rPr lang="he-IL" altLang="he-IL" sz="2000" b="1" kern="0" dirty="0" smtClean="0">
                <a:latin typeface="Alef" panose="00000500000000000000" pitchFamily="2" charset="-79"/>
                <a:cs typeface="Alef" panose="00000500000000000000" pitchFamily="2" charset="-79"/>
              </a:rPr>
              <a:t>שרק </a:t>
            </a:r>
            <a:r>
              <a:rPr lang="he-IL" altLang="he-IL" sz="2000" b="1" kern="0" dirty="0">
                <a:latin typeface="Alef" panose="00000500000000000000" pitchFamily="2" charset="-79"/>
                <a:cs typeface="Alef" panose="00000500000000000000" pitchFamily="2" charset="-79"/>
              </a:rPr>
              <a:t>בקשר אליהם ניתן להגיש תובענה ייצוגית</a:t>
            </a:r>
          </a:p>
          <a:p>
            <a:pPr lvl="1" algn="just" eaLnBrk="1" hangingPunct="1">
              <a:lnSpc>
                <a:spcPct val="150000"/>
              </a:lnSpc>
              <a:buFont typeface="Alef" panose="00000500000000000000" pitchFamily="2" charset="-79"/>
              <a:buChar char="*"/>
              <a:defRPr/>
            </a:pPr>
            <a:r>
              <a:rPr lang="he-IL" altLang="he-IL" sz="1900" kern="0" dirty="0">
                <a:latin typeface="Alef" panose="00000500000000000000" pitchFamily="2" charset="-79"/>
                <a:cs typeface="Alef" panose="00000500000000000000" pitchFamily="2" charset="-79"/>
              </a:rPr>
              <a:t>נקבע מודל הדרגתי </a:t>
            </a:r>
            <a:endParaRPr lang="he-IL" altLang="he-IL" sz="1900" kern="0" dirty="0" smtClean="0">
              <a:latin typeface="Alef" panose="00000500000000000000" pitchFamily="2" charset="-79"/>
              <a:cs typeface="Alef" panose="00000500000000000000" pitchFamily="2" charset="-79"/>
            </a:endParaRPr>
          </a:p>
          <a:p>
            <a:pPr lvl="2" algn="just" eaLnBrk="1" hangingPunct="1">
              <a:lnSpc>
                <a:spcPct val="150000"/>
              </a:lnSpc>
              <a:buFont typeface="Courier New" panose="02070309020205020404" pitchFamily="49" charset="0"/>
              <a:buChar char="o"/>
              <a:defRPr/>
            </a:pPr>
            <a:r>
              <a:rPr lang="he-IL" altLang="he-IL" sz="1800" kern="0" dirty="0">
                <a:latin typeface="Alef" panose="00000500000000000000" pitchFamily="2" charset="-79"/>
                <a:cs typeface="Alef" panose="00000500000000000000" pitchFamily="2" charset="-79"/>
              </a:rPr>
              <a:t>על פי הצעת החוק הממשלתית, שנסמכה על </a:t>
            </a:r>
            <a:r>
              <a:rPr lang="he-IL" altLang="he-IL" sz="1800" b="1" kern="0" dirty="0">
                <a:latin typeface="Alef" panose="00000500000000000000" pitchFamily="2" charset="-79"/>
                <a:cs typeface="Alef" panose="00000500000000000000" pitchFamily="2" charset="-79"/>
              </a:rPr>
              <a:t>המודל </a:t>
            </a:r>
            <a:r>
              <a:rPr lang="he-IL" altLang="he-IL" sz="1800" b="1" kern="0" dirty="0" smtClean="0">
                <a:latin typeface="Alef" panose="00000500000000000000" pitchFamily="2" charset="-79"/>
                <a:cs typeface="Alef" panose="00000500000000000000" pitchFamily="2" charset="-79"/>
              </a:rPr>
              <a:t>האירופאי</a:t>
            </a:r>
            <a:endParaRPr lang="he-IL" altLang="he-IL" sz="1800" b="1" kern="0" dirty="0">
              <a:latin typeface="Alef" panose="00000500000000000000" pitchFamily="2" charset="-79"/>
              <a:cs typeface="Alef" panose="00000500000000000000" pitchFamily="2" charset="-79"/>
            </a:endParaRPr>
          </a:p>
          <a:p>
            <a:pPr lvl="2" algn="just" eaLnBrk="1" hangingPunct="1">
              <a:lnSpc>
                <a:spcPct val="150000"/>
              </a:lnSpc>
              <a:buFont typeface="Courier New" panose="02070309020205020404" pitchFamily="49" charset="0"/>
              <a:buChar char="o"/>
              <a:defRPr/>
            </a:pPr>
            <a:r>
              <a:rPr lang="he-IL" altLang="he-IL" sz="1800" kern="0" dirty="0" smtClean="0">
                <a:latin typeface="Alef" panose="00000500000000000000" pitchFamily="2" charset="-79"/>
                <a:cs typeface="Alef" panose="00000500000000000000" pitchFamily="2" charset="-79"/>
              </a:rPr>
              <a:t>רשימה </a:t>
            </a:r>
            <a:r>
              <a:rPr lang="he-IL" altLang="he-IL" sz="1800" kern="0" dirty="0">
                <a:latin typeface="Alef" panose="00000500000000000000" pitchFamily="2" charset="-79"/>
                <a:cs typeface="Alef" panose="00000500000000000000" pitchFamily="2" charset="-79"/>
              </a:rPr>
              <a:t>סגורה </a:t>
            </a:r>
            <a:r>
              <a:rPr lang="he-IL" altLang="he-IL" sz="1800" kern="0" dirty="0" smtClean="0">
                <a:latin typeface="Alef" panose="00000500000000000000" pitchFamily="2" charset="-79"/>
                <a:cs typeface="Alef" panose="00000500000000000000" pitchFamily="2" charset="-79"/>
              </a:rPr>
              <a:t>שפורטה בתוספת השניה לחוק</a:t>
            </a:r>
            <a:endParaRPr lang="he-IL" altLang="he-IL" sz="1800" kern="0" dirty="0">
              <a:latin typeface="Alef" panose="00000500000000000000" pitchFamily="2" charset="-79"/>
              <a:cs typeface="Alef" panose="00000500000000000000" pitchFamily="2" charset="-79"/>
            </a:endParaRP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נדחתה הצעת חוק פרטית של ח"כ רשף חן לאפשר הגשת תובענה ייצוגית </a:t>
            </a:r>
            <a:r>
              <a:rPr lang="he-IL" altLang="he-IL" sz="1900" b="1" kern="0" dirty="0" smtClean="0">
                <a:latin typeface="Alef" panose="00000500000000000000" pitchFamily="2" charset="-79"/>
                <a:cs typeface="Alef" panose="00000500000000000000" pitchFamily="2" charset="-79"/>
              </a:rPr>
              <a:t>בכל עילה </a:t>
            </a:r>
            <a:r>
              <a:rPr lang="he-IL" altLang="he-IL" sz="1900" kern="0" dirty="0" smtClean="0">
                <a:latin typeface="Alef" panose="00000500000000000000" pitchFamily="2" charset="-79"/>
                <a:cs typeface="Alef" panose="00000500000000000000" pitchFamily="2" charset="-79"/>
              </a:rPr>
              <a:t>נגד </a:t>
            </a:r>
            <a:r>
              <a:rPr lang="he-IL" altLang="he-IL" sz="1900" b="1" kern="0" dirty="0" smtClean="0">
                <a:latin typeface="Alef" panose="00000500000000000000" pitchFamily="2" charset="-79"/>
                <a:cs typeface="Alef" panose="00000500000000000000" pitchFamily="2" charset="-79"/>
              </a:rPr>
              <a:t>כל נתבע, </a:t>
            </a:r>
            <a:r>
              <a:rPr lang="he-IL" altLang="he-IL" sz="1900" kern="0" dirty="0" smtClean="0">
                <a:latin typeface="Alef" panose="00000500000000000000" pitchFamily="2" charset="-79"/>
                <a:cs typeface="Alef" panose="00000500000000000000" pitchFamily="2" charset="-79"/>
              </a:rPr>
              <a:t>לפי </a:t>
            </a:r>
            <a:r>
              <a:rPr lang="he-IL" altLang="he-IL" sz="1900" b="1" kern="0" dirty="0" smtClean="0">
                <a:latin typeface="Alef" panose="00000500000000000000" pitchFamily="2" charset="-79"/>
                <a:cs typeface="Alef" panose="00000500000000000000" pitchFamily="2" charset="-79"/>
              </a:rPr>
              <a:t>המודל האמריקאי</a:t>
            </a:r>
            <a:endParaRPr lang="he-IL" altLang="he-IL" sz="1000" b="1" dirty="0" smtClean="0">
              <a:latin typeface="Alef" panose="00000500000000000000" pitchFamily="2" charset="-79"/>
              <a:cs typeface="Alef" panose="00000500000000000000" pitchFamily="2" charset="-79"/>
            </a:endParaRPr>
          </a:p>
        </p:txBody>
      </p:sp>
      <p:sp>
        <p:nvSpPr>
          <p:cNvPr id="7176"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7177"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7178"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Tree>
    <p:extLst>
      <p:ext uri="{BB962C8B-B14F-4D97-AF65-F5344CB8AC3E}">
        <p14:creationId xmlns:p14="http://schemas.microsoft.com/office/powerpoint/2010/main" val="148920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מלבן 16"/>
          <p:cNvSpPr/>
          <p:nvPr/>
        </p:nvSpPr>
        <p:spPr>
          <a:xfrm>
            <a:off x="-107950" y="0"/>
            <a:ext cx="9269413" cy="5981700"/>
          </a:xfrm>
          <a:prstGeom prst="rect">
            <a:avLst/>
          </a:prstGeom>
          <a:solidFill>
            <a:srgbClr val="9A9A99">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eaLnBrk="0" hangingPunct="0">
              <a:defRPr/>
            </a:pPr>
            <a:endParaRPr lang="he-IL" dirty="0"/>
          </a:p>
        </p:txBody>
      </p:sp>
      <p:sp>
        <p:nvSpPr>
          <p:cNvPr id="8195" name="TextBox 2"/>
          <p:cNvSpPr txBox="1">
            <a:spLocks noChangeArrowheads="1"/>
          </p:cNvSpPr>
          <p:nvPr/>
        </p:nvSpPr>
        <p:spPr bwMode="auto">
          <a:xfrm>
            <a:off x="290513" y="6210300"/>
            <a:ext cx="1952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spcBef>
                <a:spcPct val="0"/>
              </a:spcBef>
              <a:buFontTx/>
              <a:buNone/>
            </a:pPr>
            <a:r>
              <a:rPr lang="he-IL" altLang="he-IL" sz="1200">
                <a:latin typeface="Alef"/>
                <a:ea typeface="Alef"/>
                <a:cs typeface="Alef"/>
              </a:rPr>
              <a:t>עו"ד הדס בקל</a:t>
            </a:r>
          </a:p>
          <a:p>
            <a:pPr algn="ctr" rtl="0">
              <a:spcBef>
                <a:spcPct val="0"/>
              </a:spcBef>
              <a:buFontTx/>
              <a:buNone/>
            </a:pPr>
            <a:r>
              <a:rPr lang="he-IL" altLang="he-IL" sz="1200">
                <a:latin typeface="Alef"/>
                <a:ea typeface="Alef"/>
                <a:cs typeface="Alef"/>
              </a:rPr>
              <a:t>יולי, 2019</a:t>
            </a:r>
          </a:p>
        </p:txBody>
      </p:sp>
      <p:sp>
        <p:nvSpPr>
          <p:cNvPr id="8196" name="TextBox 1"/>
          <p:cNvSpPr txBox="1">
            <a:spLocks noChangeArrowheads="1"/>
          </p:cNvSpPr>
          <p:nvPr/>
        </p:nvSpPr>
        <p:spPr bwMode="auto">
          <a:xfrm>
            <a:off x="17463" y="188913"/>
            <a:ext cx="9144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ctr" rtl="0">
              <a:lnSpc>
                <a:spcPct val="150000"/>
              </a:lnSpc>
              <a:spcBef>
                <a:spcPct val="0"/>
              </a:spcBef>
              <a:buNone/>
            </a:pPr>
            <a:r>
              <a:rPr lang="he-IL" altLang="he-IL" sz="3000" b="1" dirty="0">
                <a:solidFill>
                  <a:srgbClr val="58A589"/>
                </a:solidFill>
                <a:latin typeface="Alef"/>
                <a:ea typeface="Alef"/>
                <a:cs typeface="Alef"/>
              </a:rPr>
              <a:t>דוגמאות לנושאים הכלולים בתוספת השניה</a:t>
            </a:r>
          </a:p>
        </p:txBody>
      </p:sp>
      <p:cxnSp>
        <p:nvCxnSpPr>
          <p:cNvPr id="6" name="מחבר ישר 5"/>
          <p:cNvCxnSpPr/>
          <p:nvPr/>
        </p:nvCxnSpPr>
        <p:spPr>
          <a:xfrm>
            <a:off x="0" y="5981700"/>
            <a:ext cx="9144000" cy="0"/>
          </a:xfrm>
          <a:prstGeom prst="line">
            <a:avLst/>
          </a:prstGeom>
          <a:ln>
            <a:solidFill>
              <a:srgbClr val="262626"/>
            </a:solidFill>
          </a:ln>
        </p:spPr>
        <p:style>
          <a:lnRef idx="1">
            <a:schemeClr val="accent1"/>
          </a:lnRef>
          <a:fillRef idx="0">
            <a:schemeClr val="accent1"/>
          </a:fillRef>
          <a:effectRef idx="0">
            <a:schemeClr val="accent1"/>
          </a:effectRef>
          <a:fontRef idx="minor">
            <a:schemeClr val="tx1"/>
          </a:fontRef>
        </p:style>
      </p:cxnSp>
      <p:pic>
        <p:nvPicPr>
          <p:cNvPr id="8198" name="תמונה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172200"/>
            <a:ext cx="373856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346868" y="980728"/>
            <a:ext cx="8450263" cy="46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r" rtl="1" eaLnBrk="0" fontAlgn="base" hangingPunct="0">
              <a:spcBef>
                <a:spcPct val="20000"/>
              </a:spcBef>
              <a:spcAft>
                <a:spcPct val="0"/>
              </a:spcAft>
              <a:buFontTx/>
              <a:buNone/>
              <a:defRPr sz="24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6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2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marL="285750" indent="-285750" algn="just" eaLnBrk="1" hangingPunct="1">
              <a:lnSpc>
                <a:spcPct val="150000"/>
              </a:lnSpc>
              <a:buFont typeface="Wingdings" panose="05000000000000000000" pitchFamily="2" charset="2"/>
              <a:buChar char="§"/>
              <a:defRPr/>
            </a:pPr>
            <a:r>
              <a:rPr lang="he-IL" altLang="he-IL" sz="2000" b="1" kern="0" dirty="0">
                <a:latin typeface="Alef" panose="00000500000000000000" pitchFamily="2" charset="-79"/>
                <a:cs typeface="Alef" panose="00000500000000000000" pitchFamily="2" charset="-79"/>
              </a:rPr>
              <a:t>פריט 1</a:t>
            </a:r>
            <a:r>
              <a:rPr lang="he-IL" altLang="he-IL" sz="2000" kern="0" dirty="0">
                <a:latin typeface="Alef" panose="00000500000000000000" pitchFamily="2" charset="-79"/>
                <a:cs typeface="Alef" panose="00000500000000000000" pitchFamily="2" charset="-79"/>
              </a:rPr>
              <a:t> – </a:t>
            </a:r>
            <a:r>
              <a:rPr lang="he-IL" altLang="he-IL" sz="2000" b="1" kern="0" dirty="0" smtClean="0">
                <a:latin typeface="Alef" panose="00000500000000000000" pitchFamily="2" charset="-79"/>
                <a:cs typeface="Alef" panose="00000500000000000000" pitchFamily="2" charset="-79"/>
              </a:rPr>
              <a:t>תביעה </a:t>
            </a:r>
            <a:r>
              <a:rPr lang="he-IL" altLang="he-IL" sz="2000" b="1" kern="0" dirty="0">
                <a:latin typeface="Alef" panose="00000500000000000000" pitchFamily="2" charset="-79"/>
                <a:cs typeface="Alef" panose="00000500000000000000" pitchFamily="2" charset="-79"/>
              </a:rPr>
              <a:t>נגד </a:t>
            </a:r>
            <a:r>
              <a:rPr lang="he-IL" altLang="he-IL" sz="2000" b="1" kern="0" dirty="0" smtClean="0">
                <a:latin typeface="Alef" panose="00000500000000000000" pitchFamily="2" charset="-79"/>
                <a:cs typeface="Alef" panose="00000500000000000000" pitchFamily="2" charset="-79"/>
              </a:rPr>
              <a:t>עוסק</a:t>
            </a:r>
          </a:p>
          <a:p>
            <a:pPr lvl="1" algn="just" eaLnBrk="1" hangingPunct="1">
              <a:lnSpc>
                <a:spcPct val="150000"/>
              </a:lnSpc>
              <a:buFont typeface="Alef" panose="00000500000000000000" pitchFamily="2" charset="-79"/>
              <a:buChar char="*"/>
              <a:defRPr/>
            </a:pPr>
            <a:r>
              <a:rPr lang="he-IL" altLang="he-IL" sz="1900" kern="0" dirty="0" smtClean="0">
                <a:latin typeface="Alef" panose="00000500000000000000" pitchFamily="2" charset="-79"/>
                <a:cs typeface="Alef" panose="00000500000000000000" pitchFamily="2" charset="-79"/>
              </a:rPr>
              <a:t>נועד להרחיב את ההסדר שהיה קיים בעבר בפרק ו'1 לחוק הגנת הצרכן</a:t>
            </a:r>
          </a:p>
          <a:p>
            <a:pPr lvl="1" algn="just" eaLnBrk="1" hangingPunct="1">
              <a:lnSpc>
                <a:spcPct val="150000"/>
              </a:lnSpc>
              <a:buFont typeface="Alef" panose="00000500000000000000" pitchFamily="2" charset="-79"/>
              <a:buChar char="*"/>
              <a:defRPr/>
            </a:pPr>
            <a:r>
              <a:rPr lang="he-IL" altLang="he-IL" sz="1900" b="1" kern="0" dirty="0">
                <a:solidFill>
                  <a:srgbClr val="58A589"/>
                </a:solidFill>
                <a:latin typeface="Alef" panose="00000500000000000000" pitchFamily="2" charset="-79"/>
                <a:cs typeface="Alef" panose="00000500000000000000" pitchFamily="2" charset="-79"/>
              </a:rPr>
              <a:t>עניין נחום (רונן) </a:t>
            </a:r>
            <a:r>
              <a:rPr lang="he-IL" altLang="he-IL" sz="1900" kern="0" dirty="0">
                <a:latin typeface="Alef" panose="00000500000000000000" pitchFamily="2" charset="-79"/>
                <a:cs typeface="Alef" panose="00000500000000000000" pitchFamily="2" charset="-79"/>
              </a:rPr>
              <a:t>– </a:t>
            </a:r>
            <a:r>
              <a:rPr lang="he-IL" altLang="he-IL" sz="1900" b="1" kern="0" dirty="0">
                <a:latin typeface="Alef" panose="00000500000000000000" pitchFamily="2" charset="-79"/>
                <a:cs typeface="Alef" panose="00000500000000000000" pitchFamily="2" charset="-79"/>
              </a:rPr>
              <a:t>סילוק על הסף </a:t>
            </a:r>
            <a:r>
              <a:rPr lang="he-IL" altLang="he-IL" sz="1900" kern="0" dirty="0">
                <a:latin typeface="Alef" panose="00000500000000000000" pitchFamily="2" charset="-79"/>
                <a:cs typeface="Alef" panose="00000500000000000000" pitchFamily="2" charset="-79"/>
              </a:rPr>
              <a:t>של בקשה לאישור תובענה </a:t>
            </a:r>
            <a:r>
              <a:rPr lang="he-IL" altLang="he-IL" sz="1900" kern="0" dirty="0" smtClean="0">
                <a:latin typeface="Alef" panose="00000500000000000000" pitchFamily="2" charset="-79"/>
                <a:cs typeface="Alef" panose="00000500000000000000" pitchFamily="2" charset="-79"/>
              </a:rPr>
              <a:t>ייצוגית שאינה נכנסת לתוספת השניה לחוק </a:t>
            </a:r>
          </a:p>
          <a:p>
            <a:pPr lvl="2" algn="just" eaLnBrk="1" hangingPunct="1">
              <a:lnSpc>
                <a:spcPct val="150000"/>
              </a:lnSpc>
              <a:buFont typeface="Courier New" panose="02070309020205020404" pitchFamily="49" charset="0"/>
              <a:buChar char="o"/>
              <a:defRPr/>
            </a:pPr>
            <a:r>
              <a:rPr lang="he-IL" altLang="he-IL" sz="1800" kern="0" dirty="0">
                <a:latin typeface="Alef" panose="00000500000000000000" pitchFamily="2" charset="-79"/>
                <a:cs typeface="Alef" panose="00000500000000000000" pitchFamily="2" charset="-79"/>
              </a:rPr>
              <a:t>נקבע כי חברות </a:t>
            </a:r>
            <a:r>
              <a:rPr lang="he-IL" altLang="he-IL" sz="1800" kern="0" dirty="0" smtClean="0">
                <a:latin typeface="Alef" panose="00000500000000000000" pitchFamily="2" charset="-79"/>
                <a:cs typeface="Alef" panose="00000500000000000000" pitchFamily="2" charset="-79"/>
              </a:rPr>
              <a:t>ב"התאחדות בוני הארץ אגודה עות'מאנית" </a:t>
            </a:r>
            <a:r>
              <a:rPr lang="he-IL" altLang="he-IL" sz="1800" kern="0" dirty="0">
                <a:latin typeface="Alef" panose="00000500000000000000" pitchFamily="2" charset="-79"/>
                <a:cs typeface="Alef" panose="00000500000000000000" pitchFamily="2" charset="-79"/>
              </a:rPr>
              <a:t>אינה "נייר ערך" כהגדרת פריט 5</a:t>
            </a:r>
          </a:p>
          <a:p>
            <a:pPr lvl="2" algn="just" eaLnBrk="1" hangingPunct="1">
              <a:lnSpc>
                <a:spcPct val="150000"/>
              </a:lnSpc>
              <a:buFont typeface="Courier New" panose="02070309020205020404" pitchFamily="49" charset="0"/>
              <a:buChar char="o"/>
              <a:defRPr/>
            </a:pPr>
            <a:r>
              <a:rPr lang="he-IL" altLang="he-IL" sz="1800" kern="0" dirty="0">
                <a:latin typeface="Alef" panose="00000500000000000000" pitchFamily="2" charset="-79"/>
                <a:cs typeface="Alef" panose="00000500000000000000" pitchFamily="2" charset="-79"/>
              </a:rPr>
              <a:t>על קביעה זו הוגש ערעור תלוי ועומד לבית המשפט העליון</a:t>
            </a:r>
          </a:p>
          <a:p>
            <a:pPr algn="just" eaLnBrk="1" hangingPunct="1">
              <a:lnSpc>
                <a:spcPct val="150000"/>
              </a:lnSpc>
              <a:defRPr/>
            </a:pPr>
            <a:endParaRPr lang="he-IL" altLang="he-IL" sz="500" dirty="0">
              <a:latin typeface="Alef" panose="00000500000000000000" pitchFamily="2" charset="-79"/>
              <a:cs typeface="Alef" panose="00000500000000000000" pitchFamily="2" charset="-79"/>
            </a:endParaRPr>
          </a:p>
        </p:txBody>
      </p:sp>
      <p:sp>
        <p:nvSpPr>
          <p:cNvPr id="8200" name="AutoShape 8" descr="Team free icon"/>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8201" name="AutoShape 10" descr="Team free icon"/>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
        <p:nvSpPr>
          <p:cNvPr id="8202" name="AutoShape 15" descr="Team free icon"/>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Narrow" pitchFamily="34" charset="0"/>
                <a:cs typeface="Arial" pitchFamily="34" charset="0"/>
              </a:defRPr>
            </a:lvl1pPr>
            <a:lvl2pPr marL="742950" indent="-285750" eaLnBrk="0" hangingPunct="0">
              <a:spcBef>
                <a:spcPct val="20000"/>
              </a:spcBef>
              <a:buChar char="•"/>
              <a:defRPr sz="2600">
                <a:solidFill>
                  <a:schemeClr val="tx1"/>
                </a:solidFill>
                <a:latin typeface="Arial Narrow" pitchFamily="34" charset="0"/>
                <a:cs typeface="Arial" pitchFamily="34" charset="0"/>
              </a:defRPr>
            </a:lvl2pPr>
            <a:lvl3pPr marL="1143000" indent="-228600" eaLnBrk="0" hangingPunct="0">
              <a:spcBef>
                <a:spcPct val="20000"/>
              </a:spcBef>
              <a:buChar char="•"/>
              <a:defRPr sz="2400">
                <a:solidFill>
                  <a:schemeClr val="tx1"/>
                </a:solidFill>
                <a:latin typeface="Arial Narrow" pitchFamily="34" charset="0"/>
                <a:cs typeface="Arial" pitchFamily="34" charset="0"/>
              </a:defRPr>
            </a:lvl3pPr>
            <a:lvl4pPr marL="1600200" indent="-228600" eaLnBrk="0" hangingPunct="0">
              <a:spcBef>
                <a:spcPct val="20000"/>
              </a:spcBef>
              <a:buChar char="•"/>
              <a:defRPr sz="2200">
                <a:solidFill>
                  <a:schemeClr val="tx1"/>
                </a:solidFill>
                <a:latin typeface="Arial Narrow" pitchFamily="34" charset="0"/>
                <a:cs typeface="Arial" pitchFamily="34" charset="0"/>
              </a:defRPr>
            </a:lvl4pPr>
            <a:lvl5pPr marL="2057400" indent="-228600" eaLnBrk="0" hangingPunct="0">
              <a:spcBef>
                <a:spcPct val="20000"/>
              </a:spcBef>
              <a:buChar char="•"/>
              <a:defRPr sz="2000">
                <a:solidFill>
                  <a:schemeClr val="tx1"/>
                </a:solidFill>
                <a:latin typeface="Arial Narrow"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Narrow" pitchFamily="34" charset="0"/>
                <a:cs typeface="Arial" pitchFamily="34" charset="0"/>
              </a:defRPr>
            </a:lvl9pPr>
          </a:lstStyle>
          <a:p>
            <a:pPr algn="l" rtl="0">
              <a:spcBef>
                <a:spcPct val="0"/>
              </a:spcBef>
              <a:buFontTx/>
              <a:buNone/>
            </a:pPr>
            <a:endParaRPr lang="he-IL" altLang="he-IL" sz="1800">
              <a:latin typeface="Arial" pitchFamily="34" charset="0"/>
            </a:endParaRPr>
          </a:p>
        </p:txBody>
      </p:sp>
    </p:spTree>
    <p:extLst>
      <p:ext uri="{BB962C8B-B14F-4D97-AF65-F5344CB8AC3E}">
        <p14:creationId xmlns:p14="http://schemas.microsoft.com/office/powerpoint/2010/main" val="40471387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fade">
                                      <p:cBhvr>
                                        <p:cTn id="16" dur="500"/>
                                        <p:tgtEl>
                                          <p:spTgt spid="7">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4740</TotalTime>
  <Words>2522</Words>
  <Application>Microsoft Office PowerPoint</Application>
  <PresentationFormat>‫הצגה על המסך (4:3)</PresentationFormat>
  <Paragraphs>293</Paragraphs>
  <Slides>31</Slides>
  <Notes>0</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31</vt:i4>
      </vt:variant>
    </vt:vector>
  </HeadingPairs>
  <TitlesOfParts>
    <vt:vector size="40" baseType="lpstr">
      <vt:lpstr>Alef</vt:lpstr>
      <vt:lpstr>Arial</vt:lpstr>
      <vt:lpstr>Arial Narrow</vt:lpstr>
      <vt:lpstr>Calibri</vt:lpstr>
      <vt:lpstr>Courier New</vt:lpstr>
      <vt:lpstr>Symbol</vt:lpstr>
      <vt:lpstr>Times New Roman</vt:lpstr>
      <vt:lpstr>Wingdings</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Hadas Bekel</dc:creator>
  <cp:lastModifiedBy>HP Inc.</cp:lastModifiedBy>
  <cp:revision>81</cp:revision>
  <cp:lastPrinted>2019-06-11T07:53:33Z</cp:lastPrinted>
  <dcterms:created xsi:type="dcterms:W3CDTF">2019-06-10T09:05:43Z</dcterms:created>
  <dcterms:modified xsi:type="dcterms:W3CDTF">2019-06-26T06:43:46Z</dcterms:modified>
</cp:coreProperties>
</file>